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Amatic SC"/>
      <p:regular r:id="rId35"/>
      <p:bold r:id="rId36"/>
    </p:embeddedFont>
    <p:embeddedFont>
      <p:font typeface="Source Code Pr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CodePr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maticSC-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SourceCodePro-regular.fntdata"/><Relationship Id="rId14" Type="http://schemas.openxmlformats.org/officeDocument/2006/relationships/slide" Target="slides/slide9.xml"/><Relationship Id="rId36" Type="http://schemas.openxmlformats.org/officeDocument/2006/relationships/font" Target="fonts/AmaticSC-bold.fntdata"/><Relationship Id="rId17" Type="http://schemas.openxmlformats.org/officeDocument/2006/relationships/slide" Target="slides/slide12.xml"/><Relationship Id="rId39" Type="http://schemas.openxmlformats.org/officeDocument/2006/relationships/font" Target="fonts/SourceCodePro-italic.fntdata"/><Relationship Id="rId16" Type="http://schemas.openxmlformats.org/officeDocument/2006/relationships/slide" Target="slides/slide11.xml"/><Relationship Id="rId38" Type="http://schemas.openxmlformats.org/officeDocument/2006/relationships/font" Target="fonts/SourceCodePr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sj.com/articles/the-uphill-fight-against-fake-prescription-drugs-153900935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c6f59039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c6f59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3936ad767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3936ad767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3936ad767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3936ad767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3936ad767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3936ad767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3936ad767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3936ad767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37ef13f97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37ef13f97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7ef13f97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37ef13f97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37ef13f97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37ef13f97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37ef13f97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37ef13f97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is fake Xanax, Right is Pfizer. From Wall Street Journal </a:t>
            </a:r>
            <a:r>
              <a:rPr lang="en" u="sng">
                <a:solidFill>
                  <a:schemeClr val="hlink"/>
                </a:solidFill>
                <a:hlinkClick r:id="rId2"/>
              </a:rPr>
              <a:t>https://www.wsj.com/articles/the-uphill-fight-against-fake-prescription-drugs-1539009351</a:t>
            </a:r>
            <a:r>
              <a:rPr lang="en"/>
              <a:t> </a:t>
            </a:r>
            <a:r>
              <a:rPr lang="en" sz="1050">
                <a:solidFill>
                  <a:srgbClr val="555555"/>
                </a:solidFill>
                <a:highlight>
                  <a:srgbClr val="FFFFFF"/>
                </a:highlight>
              </a:rPr>
              <a:t>Pfizer last year conducted a pilot with law enforcement testing 138 samples of Xanax purchased from the dark web and found only seven samples were authentic.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37ef13f97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37ef13f97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3936ad767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3936ad767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c6f59039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c6f5903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382a67dab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382a67dab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37ef13f97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37ef13f97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37ef13f97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37ef13f97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82a67da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382a67da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37ef13f972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37ef13f972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7ef13f972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7ef13f97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37ef13f97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37ef13f97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381a3b1d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381a3b1d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37ef13f972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37ef13f972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37ef13f97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37ef13f97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37ef13f972_0_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37ef13f97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37ef13f9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37ef13f9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37ef13f97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37ef13f97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382a67dab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382a67dab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37ef13f97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37ef13f97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7ef13f97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37ef13f97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382a67dab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382a67dab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n2u8Z1HeKD8" TargetMode="Externa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apa.org/topics/social-media-internet/social-media-parent-tip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samhsa.gov/" TargetMode="External"/><Relationship Id="rId4" Type="http://schemas.openxmlformats.org/officeDocument/2006/relationships/hyperlink" Target="https://www.samhsa.gov/families" TargetMode="External"/><Relationship Id="rId5" Type="http://schemas.openxmlformats.org/officeDocument/2006/relationships/hyperlink" Target="https://findtreatment.go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hyperlink" Target="https://dictionary.apa.org/addic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LUMC Mental Health Series</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Spring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3" name="Google Shape;123;p22"/>
          <p:cNvPicPr preferRelativeResize="0"/>
          <p:nvPr/>
        </p:nvPicPr>
        <p:blipFill rotWithShape="1">
          <a:blip r:embed="rId3">
            <a:alphaModFix/>
          </a:blip>
          <a:srcRect b="0" l="0" r="0" t="0"/>
          <a:stretch/>
        </p:blipFill>
        <p:spPr>
          <a:xfrm>
            <a:off x="0" y="2232"/>
            <a:ext cx="9144003" cy="51390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0" name="Google Shape;130;p23"/>
          <p:cNvPicPr preferRelativeResize="0"/>
          <p:nvPr/>
        </p:nvPicPr>
        <p:blipFill>
          <a:blip r:embed="rId3">
            <a:alphaModFix/>
          </a:blip>
          <a:stretch>
            <a:fillRect/>
          </a:stretch>
        </p:blipFill>
        <p:spPr>
          <a:xfrm>
            <a:off x="7924" y="0"/>
            <a:ext cx="9128151"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7" name="Google Shape;137;p24"/>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1485900" y="0"/>
            <a:ext cx="61722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“Addiction” Happen?</a:t>
            </a:r>
            <a:endParaRPr/>
          </a:p>
        </p:txBody>
      </p:sp>
      <p:sp>
        <p:nvSpPr>
          <p:cNvPr id="148" name="Google Shape;148;p26"/>
          <p:cNvSpPr txBox="1"/>
          <p:nvPr>
            <p:ph idx="1" type="body"/>
          </p:nvPr>
        </p:nvSpPr>
        <p:spPr>
          <a:xfrm>
            <a:off x="311700" y="1228675"/>
            <a:ext cx="8274600" cy="355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100">
                <a:solidFill>
                  <a:srgbClr val="000000"/>
                </a:solidFill>
                <a:latin typeface="Arial"/>
                <a:ea typeface="Arial"/>
                <a:cs typeface="Arial"/>
                <a:sym typeface="Arial"/>
              </a:rPr>
              <a:t>The reward pathway/pleasure pathway in the brain explained by Dr. Anna Lembke.</a:t>
            </a:r>
            <a:endParaRPr sz="1100">
              <a:solidFill>
                <a:srgbClr val="000000"/>
              </a:solidFill>
              <a:latin typeface="Arial"/>
              <a:ea typeface="Arial"/>
              <a:cs typeface="Arial"/>
              <a:sym typeface="Arial"/>
            </a:endParaRPr>
          </a:p>
        </p:txBody>
      </p:sp>
      <p:pic>
        <p:nvPicPr>
          <p:cNvPr descr="Stanford psychiatry professor Anna Lembke—New York Times bestselling author of Dopamine Nation: Finding Balance in the Age of Indulgence—decodes complex neuroscience into applicable strategies that explain why the relentless pursuit of pleasure can lead to pain. An expert in treating addictions of all kinds, Lembke discusses the biology and psychology of why people become addicted to certain substances and behaviors and the key role our dopamine balance plays in creating addiction. Learn how conducting a dopamine fast can help curb our desire to overindulge in high-reward, high-dopamine stimuli. Find contentment and connectedness by keeping dopamine in check.&#10;&#10;Anna Lembke, professor of psychiatry and behavioral sciences (general psychiatry and psychology-adult)" id="149" name="Google Shape;149;p26" title="Dopamine Nation: Finding Balance in the Age of Indulgence with Anna Lembke">
            <a:hlinkClick r:id="rId3"/>
          </p:cNvPr>
          <p:cNvPicPr preferRelativeResize="0"/>
          <p:nvPr/>
        </p:nvPicPr>
        <p:blipFill>
          <a:blip r:embed="rId4">
            <a:alphaModFix/>
          </a:blip>
          <a:stretch>
            <a:fillRect/>
          </a:stretch>
        </p:blipFill>
        <p:spPr>
          <a:xfrm>
            <a:off x="1839387" y="1583875"/>
            <a:ext cx="5219225" cy="2935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799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Prevalence of Substance Use Disorder</a:t>
            </a:r>
            <a:endParaRPr/>
          </a:p>
        </p:txBody>
      </p:sp>
      <p:pic>
        <p:nvPicPr>
          <p:cNvPr id="155" name="Google Shape;155;p27"/>
          <p:cNvPicPr preferRelativeResize="0"/>
          <p:nvPr/>
        </p:nvPicPr>
        <p:blipFill>
          <a:blip r:embed="rId3">
            <a:alphaModFix/>
          </a:blip>
          <a:stretch>
            <a:fillRect/>
          </a:stretch>
        </p:blipFill>
        <p:spPr>
          <a:xfrm>
            <a:off x="1917663" y="833600"/>
            <a:ext cx="5308665" cy="4217475"/>
          </a:xfrm>
          <a:prstGeom prst="rect">
            <a:avLst/>
          </a:prstGeom>
          <a:noFill/>
          <a:ln>
            <a:noFill/>
          </a:ln>
        </p:spPr>
      </p:pic>
      <p:sp>
        <p:nvSpPr>
          <p:cNvPr id="156" name="Google Shape;156;p27"/>
          <p:cNvSpPr txBox="1"/>
          <p:nvPr/>
        </p:nvSpPr>
        <p:spPr>
          <a:xfrm>
            <a:off x="70975" y="4914925"/>
            <a:ext cx="4293900" cy="1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900">
                <a:solidFill>
                  <a:schemeClr val="dk2"/>
                </a:solidFill>
              </a:rPr>
              <a:t>Source: Substance Abuse and Mental Health Services Administration (2024)</a:t>
            </a:r>
            <a:endParaRPr sz="900">
              <a:solidFill>
                <a:schemeClr val="dk2"/>
              </a:solidFill>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115400"/>
            <a:ext cx="39291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Substance Use in Youth</a:t>
            </a:r>
            <a:endParaRPr/>
          </a:p>
        </p:txBody>
      </p:sp>
      <p:pic>
        <p:nvPicPr>
          <p:cNvPr id="162" name="Google Shape;162;p28"/>
          <p:cNvPicPr preferRelativeResize="0"/>
          <p:nvPr/>
        </p:nvPicPr>
        <p:blipFill>
          <a:blip r:embed="rId3">
            <a:alphaModFix/>
          </a:blip>
          <a:stretch>
            <a:fillRect/>
          </a:stretch>
        </p:blipFill>
        <p:spPr>
          <a:xfrm>
            <a:off x="4236625" y="289825"/>
            <a:ext cx="4901325" cy="4741300"/>
          </a:xfrm>
          <a:prstGeom prst="rect">
            <a:avLst/>
          </a:prstGeom>
          <a:noFill/>
          <a:ln>
            <a:noFill/>
          </a:ln>
        </p:spPr>
      </p:pic>
      <p:sp>
        <p:nvSpPr>
          <p:cNvPr id="163" name="Google Shape;163;p28"/>
          <p:cNvSpPr txBox="1"/>
          <p:nvPr/>
        </p:nvSpPr>
        <p:spPr>
          <a:xfrm>
            <a:off x="195175" y="4820425"/>
            <a:ext cx="3965400" cy="2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dk2"/>
                </a:solidFill>
              </a:rPr>
              <a:t>Source: Friedman, J. et al. (2022),  Miech, R.A. et al. (2023), </a:t>
            </a:r>
            <a:r>
              <a:rPr i="1" lang="en" sz="900">
                <a:solidFill>
                  <a:schemeClr val="dk2"/>
                </a:solidFill>
              </a:rPr>
              <a:t>NIH (2023)</a:t>
            </a:r>
            <a:endParaRPr i="1" sz="900">
              <a:solidFill>
                <a:schemeClr val="dk2"/>
              </a:solidFill>
            </a:endParaRPr>
          </a:p>
        </p:txBody>
      </p:sp>
      <p:sp>
        <p:nvSpPr>
          <p:cNvPr id="164" name="Google Shape;164;p28"/>
          <p:cNvSpPr txBox="1"/>
          <p:nvPr/>
        </p:nvSpPr>
        <p:spPr>
          <a:xfrm>
            <a:off x="314725" y="1205475"/>
            <a:ext cx="3726300" cy="291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t>Use </a:t>
            </a:r>
            <a:r>
              <a:rPr lang="en" sz="1100"/>
              <a:t>of illicit substances has remained </a:t>
            </a:r>
            <a:r>
              <a:rPr b="1" lang="en" sz="1100"/>
              <a:t>low </a:t>
            </a:r>
            <a:r>
              <a:rPr lang="en" sz="1100"/>
              <a:t>compared to pre-pandemic levels.</a:t>
            </a:r>
            <a:endParaRPr sz="1100"/>
          </a:p>
          <a:p>
            <a:pPr indent="-298450" lvl="0" marL="457200" rtl="0" algn="l">
              <a:lnSpc>
                <a:spcPct val="115000"/>
              </a:lnSpc>
              <a:spcBef>
                <a:spcPts val="0"/>
              </a:spcBef>
              <a:spcAft>
                <a:spcPts val="0"/>
              </a:spcAft>
              <a:buSzPts val="1100"/>
              <a:buChar char="●"/>
            </a:pPr>
            <a:r>
              <a:rPr i="1" lang="en" sz="1100"/>
              <a:t>The decrease in 2020-2021 is attributed to social distancing and school closures.</a:t>
            </a:r>
            <a:endParaRPr i="1" sz="1100"/>
          </a:p>
          <a:p>
            <a:pPr indent="0" lvl="0" marL="0" rtl="0" algn="l">
              <a:lnSpc>
                <a:spcPct val="115000"/>
              </a:lnSpc>
              <a:spcBef>
                <a:spcPts val="0"/>
              </a:spcBef>
              <a:spcAft>
                <a:spcPts val="0"/>
              </a:spcAft>
              <a:buNone/>
            </a:pPr>
            <a:r>
              <a:t/>
            </a:r>
            <a:endParaRPr i="1" sz="1100"/>
          </a:p>
          <a:p>
            <a:pPr indent="0" lvl="0" marL="0" rtl="0" algn="l">
              <a:lnSpc>
                <a:spcPct val="115000"/>
              </a:lnSpc>
              <a:spcBef>
                <a:spcPts val="0"/>
              </a:spcBef>
              <a:spcAft>
                <a:spcPts val="0"/>
              </a:spcAft>
              <a:buNone/>
            </a:pPr>
            <a:r>
              <a:rPr b="1" lang="en" sz="1100"/>
              <a:t>Overdose </a:t>
            </a:r>
            <a:r>
              <a:rPr lang="en" sz="1100"/>
              <a:t>rates are at an all time </a:t>
            </a:r>
            <a:r>
              <a:rPr b="1" lang="en" sz="1100"/>
              <a:t>high.</a:t>
            </a:r>
            <a:endParaRPr b="1" sz="1100"/>
          </a:p>
          <a:p>
            <a:pPr indent="-298450" lvl="0" marL="457200" rtl="0" algn="l">
              <a:lnSpc>
                <a:spcPct val="115000"/>
              </a:lnSpc>
              <a:spcBef>
                <a:spcPts val="0"/>
              </a:spcBef>
              <a:spcAft>
                <a:spcPts val="0"/>
              </a:spcAft>
              <a:buSzPts val="1100"/>
              <a:buChar char="●"/>
            </a:pPr>
            <a:r>
              <a:rPr b="1" i="1" lang="en" sz="1100"/>
              <a:t>2010: </a:t>
            </a:r>
            <a:r>
              <a:rPr i="1" lang="en" sz="1100"/>
              <a:t> </a:t>
            </a:r>
            <a:r>
              <a:rPr b="1" i="1" lang="en" sz="1100"/>
              <a:t>518 </a:t>
            </a:r>
            <a:r>
              <a:rPr i="1" lang="en" sz="1100"/>
              <a:t>overdose deaths among adolescents (2.40 per 100,000 population).</a:t>
            </a:r>
            <a:endParaRPr i="1" sz="1100"/>
          </a:p>
          <a:p>
            <a:pPr indent="-298450" lvl="0" marL="457200" rtl="0" algn="l">
              <a:lnSpc>
                <a:spcPct val="115000"/>
              </a:lnSpc>
              <a:spcBef>
                <a:spcPts val="0"/>
              </a:spcBef>
              <a:spcAft>
                <a:spcPts val="0"/>
              </a:spcAft>
              <a:buSzPts val="1100"/>
              <a:buChar char="●"/>
            </a:pPr>
            <a:r>
              <a:rPr b="1" i="1" lang="en" sz="1100"/>
              <a:t>Through 2019: </a:t>
            </a:r>
            <a:r>
              <a:rPr i="1" lang="en" sz="1100"/>
              <a:t>Rates remained stable with </a:t>
            </a:r>
            <a:r>
              <a:rPr b="1" i="1" lang="en" sz="1100"/>
              <a:t>492 </a:t>
            </a:r>
            <a:r>
              <a:rPr i="1" lang="en" sz="1100"/>
              <a:t>deaths (2.36 per 100,000). </a:t>
            </a:r>
            <a:endParaRPr i="1" sz="1100"/>
          </a:p>
          <a:p>
            <a:pPr indent="-298450" lvl="0" marL="457200" rtl="0" algn="l">
              <a:lnSpc>
                <a:spcPct val="115000"/>
              </a:lnSpc>
              <a:spcBef>
                <a:spcPts val="0"/>
              </a:spcBef>
              <a:spcAft>
                <a:spcPts val="0"/>
              </a:spcAft>
              <a:buSzPts val="1100"/>
              <a:buChar char="●"/>
            </a:pPr>
            <a:r>
              <a:rPr b="1" i="1" lang="en" sz="1100"/>
              <a:t>2020:</a:t>
            </a:r>
            <a:r>
              <a:rPr i="1" lang="en" sz="1100"/>
              <a:t> Deaths increased to </a:t>
            </a:r>
            <a:r>
              <a:rPr b="1" i="1" lang="en" sz="1100"/>
              <a:t>954 </a:t>
            </a:r>
            <a:r>
              <a:rPr i="1" lang="en" sz="1100"/>
              <a:t>(4.57 per 100,000).</a:t>
            </a:r>
            <a:endParaRPr i="1" sz="1100"/>
          </a:p>
          <a:p>
            <a:pPr indent="-298450" lvl="0" marL="457200" rtl="0" algn="l">
              <a:lnSpc>
                <a:spcPct val="115000"/>
              </a:lnSpc>
              <a:spcBef>
                <a:spcPts val="0"/>
              </a:spcBef>
              <a:spcAft>
                <a:spcPts val="0"/>
              </a:spcAft>
              <a:buSzPts val="1100"/>
              <a:buChar char="●"/>
            </a:pPr>
            <a:r>
              <a:rPr b="1" i="1" lang="en" sz="1100"/>
              <a:t>2021: </a:t>
            </a:r>
            <a:r>
              <a:rPr i="1" lang="en" sz="1100"/>
              <a:t>Deaths increased to </a:t>
            </a:r>
            <a:r>
              <a:rPr b="1" i="1" lang="en" sz="1100"/>
              <a:t>1146 </a:t>
            </a:r>
            <a:r>
              <a:rPr i="1" lang="en" sz="1100"/>
              <a:t>(5.49 per 100,000) in 2021. </a:t>
            </a:r>
            <a:endParaRPr i="1" sz="1100"/>
          </a:p>
          <a:p>
            <a:pPr indent="0" lvl="0" marL="0" rtl="0" algn="l">
              <a:lnSpc>
                <a:spcPct val="115000"/>
              </a:lnSpc>
              <a:spcBef>
                <a:spcPts val="0"/>
              </a:spcBef>
              <a:spcAft>
                <a:spcPts val="0"/>
              </a:spcAft>
              <a:buNone/>
            </a:pPr>
            <a:r>
              <a:t/>
            </a:r>
            <a:endParaRPr sz="1100">
              <a:highlight>
                <a:srgbClr val="FFFFFF"/>
              </a:highlight>
            </a:endParaRPr>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1600"/>
              </a:spcAft>
              <a:buNone/>
            </a:pPr>
            <a:r>
              <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idx="1" type="body"/>
          </p:nvPr>
        </p:nvSpPr>
        <p:spPr>
          <a:xfrm>
            <a:off x="464725" y="846513"/>
            <a:ext cx="3426300" cy="126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Arial"/>
                <a:ea typeface="Arial"/>
                <a:cs typeface="Arial"/>
                <a:sym typeface="Arial"/>
              </a:rPr>
              <a:t>The rise in youth overdose death has been attributed to </a:t>
            </a:r>
            <a:r>
              <a:rPr b="1" lang="en" sz="1100">
                <a:solidFill>
                  <a:srgbClr val="000000"/>
                </a:solidFill>
                <a:latin typeface="Arial"/>
                <a:ea typeface="Arial"/>
                <a:cs typeface="Arial"/>
                <a:sym typeface="Arial"/>
              </a:rPr>
              <a:t>fentanyl </a:t>
            </a:r>
            <a:r>
              <a:rPr lang="en" sz="1100">
                <a:solidFill>
                  <a:srgbClr val="000000"/>
                </a:solidFill>
                <a:latin typeface="Arial"/>
                <a:ea typeface="Arial"/>
                <a:cs typeface="Arial"/>
                <a:sym typeface="Arial"/>
              </a:rPr>
              <a:t>lacing of counterfeit pills.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In 2021, fentanyls were identified in 77.14% of adolescent overdose deaths.</a:t>
            </a:r>
            <a:endParaRPr i="1" sz="1100">
              <a:solidFill>
                <a:srgbClr val="000000"/>
              </a:solidFill>
              <a:latin typeface="Arial"/>
              <a:ea typeface="Arial"/>
              <a:cs typeface="Arial"/>
              <a:sym typeface="Arial"/>
            </a:endParaRPr>
          </a:p>
          <a:p>
            <a:pPr indent="0" lvl="0" marL="0" rtl="0" algn="l">
              <a:spcBef>
                <a:spcPts val="1600"/>
              </a:spcBef>
              <a:spcAft>
                <a:spcPts val="1600"/>
              </a:spcAft>
              <a:buNone/>
            </a:pPr>
            <a:r>
              <a:t/>
            </a:r>
            <a:endParaRPr i="1" sz="1100">
              <a:solidFill>
                <a:srgbClr val="000000"/>
              </a:solidFill>
              <a:latin typeface="Arial"/>
              <a:ea typeface="Arial"/>
              <a:cs typeface="Arial"/>
              <a:sym typeface="Arial"/>
            </a:endParaRPr>
          </a:p>
        </p:txBody>
      </p:sp>
      <p:pic>
        <p:nvPicPr>
          <p:cNvPr id="170" name="Google Shape;170;p29"/>
          <p:cNvPicPr preferRelativeResize="0"/>
          <p:nvPr/>
        </p:nvPicPr>
        <p:blipFill>
          <a:blip r:embed="rId3">
            <a:alphaModFix/>
          </a:blip>
          <a:stretch>
            <a:fillRect/>
          </a:stretch>
        </p:blipFill>
        <p:spPr>
          <a:xfrm>
            <a:off x="4160584" y="846525"/>
            <a:ext cx="4612492" cy="3450426"/>
          </a:xfrm>
          <a:prstGeom prst="rect">
            <a:avLst/>
          </a:prstGeom>
          <a:noFill/>
          <a:ln>
            <a:noFill/>
          </a:ln>
        </p:spPr>
      </p:pic>
      <p:sp>
        <p:nvSpPr>
          <p:cNvPr id="171" name="Google Shape;171;p29"/>
          <p:cNvSpPr txBox="1"/>
          <p:nvPr/>
        </p:nvSpPr>
        <p:spPr>
          <a:xfrm>
            <a:off x="195175" y="4820425"/>
            <a:ext cx="3965400" cy="2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dk2"/>
                </a:solidFill>
              </a:rPr>
              <a:t>Source: Friedman, J. et al. (2022)</a:t>
            </a:r>
            <a:endParaRPr i="1" sz="900">
              <a:solidFill>
                <a:schemeClr val="dk2"/>
              </a:solidFill>
            </a:endParaRPr>
          </a:p>
        </p:txBody>
      </p:sp>
      <p:pic>
        <p:nvPicPr>
          <p:cNvPr id="172" name="Google Shape;172;p29"/>
          <p:cNvPicPr preferRelativeResize="0"/>
          <p:nvPr/>
        </p:nvPicPr>
        <p:blipFill>
          <a:blip r:embed="rId4">
            <a:alphaModFix/>
          </a:blip>
          <a:stretch>
            <a:fillRect/>
          </a:stretch>
        </p:blipFill>
        <p:spPr>
          <a:xfrm>
            <a:off x="159700" y="2108025"/>
            <a:ext cx="3891026" cy="1500951"/>
          </a:xfrm>
          <a:prstGeom prst="rect">
            <a:avLst/>
          </a:prstGeom>
          <a:noFill/>
          <a:ln>
            <a:noFill/>
          </a:ln>
        </p:spPr>
      </p:pic>
      <p:sp>
        <p:nvSpPr>
          <p:cNvPr id="173" name="Google Shape;173;p29"/>
          <p:cNvSpPr txBox="1"/>
          <p:nvPr/>
        </p:nvSpPr>
        <p:spPr>
          <a:xfrm>
            <a:off x="159675" y="3649325"/>
            <a:ext cx="3891000" cy="210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100">
                <a:solidFill>
                  <a:schemeClr val="dk2"/>
                </a:solidFill>
              </a:rPr>
              <a:t>Can </a:t>
            </a:r>
            <a:r>
              <a:rPr lang="en" sz="1100">
                <a:solidFill>
                  <a:schemeClr val="dk2"/>
                </a:solidFill>
              </a:rPr>
              <a:t>you spot the fake?</a:t>
            </a:r>
            <a:endParaRPr sz="11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Dangers to Youth</a:t>
            </a:r>
            <a:endParaRPr/>
          </a:p>
        </p:txBody>
      </p:sp>
      <p:sp>
        <p:nvSpPr>
          <p:cNvPr id="179" name="Google Shape;179;p3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00000"/>
                </a:solidFill>
                <a:latin typeface="Arial"/>
                <a:ea typeface="Arial"/>
                <a:cs typeface="Arial"/>
                <a:sym typeface="Arial"/>
              </a:rPr>
              <a:t>Adolescents most commonly reported use of </a:t>
            </a:r>
            <a:r>
              <a:rPr b="1" lang="en" sz="1300">
                <a:solidFill>
                  <a:srgbClr val="000000"/>
                </a:solidFill>
                <a:latin typeface="Arial"/>
                <a:ea typeface="Arial"/>
                <a:cs typeface="Arial"/>
                <a:sym typeface="Arial"/>
              </a:rPr>
              <a:t>alcohol</a:t>
            </a:r>
            <a:r>
              <a:rPr lang="en" sz="1300">
                <a:solidFill>
                  <a:srgbClr val="000000"/>
                </a:solidFill>
                <a:latin typeface="Arial"/>
                <a:ea typeface="Arial"/>
                <a:cs typeface="Arial"/>
                <a:sym typeface="Arial"/>
              </a:rPr>
              <a:t>, </a:t>
            </a:r>
            <a:r>
              <a:rPr b="1" lang="en" sz="1300">
                <a:solidFill>
                  <a:srgbClr val="000000"/>
                </a:solidFill>
                <a:latin typeface="Arial"/>
                <a:ea typeface="Arial"/>
                <a:cs typeface="Arial"/>
                <a:sym typeface="Arial"/>
              </a:rPr>
              <a:t>nicotine vaping</a:t>
            </a:r>
            <a:r>
              <a:rPr lang="en" sz="1300">
                <a:solidFill>
                  <a:srgbClr val="000000"/>
                </a:solidFill>
                <a:latin typeface="Arial"/>
                <a:ea typeface="Arial"/>
                <a:cs typeface="Arial"/>
                <a:sym typeface="Arial"/>
              </a:rPr>
              <a:t>, and </a:t>
            </a:r>
            <a:r>
              <a:rPr b="1" lang="en" sz="1300">
                <a:solidFill>
                  <a:srgbClr val="000000"/>
                </a:solidFill>
                <a:latin typeface="Arial"/>
                <a:ea typeface="Arial"/>
                <a:cs typeface="Arial"/>
                <a:sym typeface="Arial"/>
              </a:rPr>
              <a:t>cannabis </a:t>
            </a:r>
            <a:r>
              <a:rPr lang="en" sz="1300">
                <a:solidFill>
                  <a:srgbClr val="000000"/>
                </a:solidFill>
                <a:latin typeface="Arial"/>
                <a:ea typeface="Arial"/>
                <a:cs typeface="Arial"/>
                <a:sym typeface="Arial"/>
              </a:rPr>
              <a:t>in the past year.</a:t>
            </a:r>
            <a:endParaRPr sz="1300">
              <a:solidFill>
                <a:srgbClr val="000000"/>
              </a:solidFill>
              <a:latin typeface="Arial"/>
              <a:ea typeface="Arial"/>
              <a:cs typeface="Arial"/>
              <a:sym typeface="Arial"/>
            </a:endParaRPr>
          </a:p>
          <a:p>
            <a:pPr indent="0" lvl="0" marL="0" rtl="0" algn="l">
              <a:spcBef>
                <a:spcPts val="0"/>
              </a:spcBef>
              <a:spcAft>
                <a:spcPts val="0"/>
              </a:spcAft>
              <a:buNone/>
            </a:pPr>
            <a:r>
              <a:t/>
            </a:r>
            <a:endParaRPr sz="1300">
              <a:solidFill>
                <a:srgbClr val="000000"/>
              </a:solidFill>
              <a:latin typeface="Arial"/>
              <a:ea typeface="Arial"/>
              <a:cs typeface="Arial"/>
              <a:sym typeface="Arial"/>
            </a:endParaRPr>
          </a:p>
          <a:p>
            <a:pPr indent="0" lvl="0" marL="0" rtl="0" algn="l">
              <a:spcBef>
                <a:spcPts val="0"/>
              </a:spcBef>
              <a:spcAft>
                <a:spcPts val="0"/>
              </a:spcAft>
              <a:buNone/>
            </a:pPr>
            <a:r>
              <a:rPr lang="en" sz="1300">
                <a:solidFill>
                  <a:srgbClr val="000000"/>
                </a:solidFill>
                <a:latin typeface="Arial"/>
                <a:ea typeface="Arial"/>
                <a:cs typeface="Arial"/>
                <a:sym typeface="Arial"/>
              </a:rPr>
              <a:t>The adolescent brain is still developing, particularly regions that regulate thoughts, emotions, and behavior.</a:t>
            </a:r>
            <a:endParaRPr sz="1300">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i="1" lang="en" sz="1300">
                <a:solidFill>
                  <a:srgbClr val="000000"/>
                </a:solidFill>
                <a:latin typeface="Arial"/>
                <a:ea typeface="Arial"/>
                <a:cs typeface="Arial"/>
                <a:sym typeface="Arial"/>
              </a:rPr>
              <a:t>These psychoactive substances can interfere with healthy development</a:t>
            </a:r>
            <a:endParaRPr i="1" sz="1300">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i="1" lang="en" sz="1300">
                <a:solidFill>
                  <a:srgbClr val="000000"/>
                </a:solidFill>
                <a:latin typeface="Arial"/>
                <a:ea typeface="Arial"/>
                <a:cs typeface="Arial"/>
                <a:sym typeface="Arial"/>
              </a:rPr>
              <a:t>Craving and tolerance can begin more rapidly than in adults. </a:t>
            </a:r>
            <a:endParaRPr i="1" sz="1300">
              <a:solidFill>
                <a:srgbClr val="000000"/>
              </a:solidFill>
              <a:latin typeface="Arial"/>
              <a:ea typeface="Arial"/>
              <a:cs typeface="Arial"/>
              <a:sym typeface="Arial"/>
            </a:endParaRPr>
          </a:p>
          <a:p>
            <a:pPr indent="0" lvl="0" marL="0" rtl="0" algn="l">
              <a:spcBef>
                <a:spcPts val="0"/>
              </a:spcBef>
              <a:spcAft>
                <a:spcPts val="0"/>
              </a:spcAft>
              <a:buNone/>
            </a:pPr>
            <a:r>
              <a:t/>
            </a:r>
            <a:endParaRPr sz="1300">
              <a:solidFill>
                <a:srgbClr val="000000"/>
              </a:solidFill>
              <a:latin typeface="Arial"/>
              <a:ea typeface="Arial"/>
              <a:cs typeface="Arial"/>
              <a:sym typeface="Arial"/>
            </a:endParaRPr>
          </a:p>
          <a:p>
            <a:pPr indent="0" lvl="0" marL="0" rtl="0" algn="l">
              <a:spcBef>
                <a:spcPts val="0"/>
              </a:spcBef>
              <a:spcAft>
                <a:spcPts val="0"/>
              </a:spcAft>
              <a:buNone/>
            </a:pPr>
            <a:r>
              <a:rPr lang="en" sz="1300">
                <a:solidFill>
                  <a:srgbClr val="000000"/>
                </a:solidFill>
                <a:latin typeface="Arial"/>
                <a:ea typeface="Arial"/>
                <a:cs typeface="Arial"/>
                <a:sym typeface="Arial"/>
              </a:rPr>
              <a:t>Social media marketing is able to get around advertising regulations.</a:t>
            </a:r>
            <a:endParaRPr sz="1300">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i="1" lang="en" sz="1300">
                <a:solidFill>
                  <a:srgbClr val="000000"/>
                </a:solidFill>
                <a:latin typeface="Arial"/>
                <a:ea typeface="Arial"/>
                <a:cs typeface="Arial"/>
                <a:sym typeface="Arial"/>
              </a:rPr>
              <a:t>In 2021 about three in four (74%) students who used social media had seen e-cigarette–related posts or content.</a:t>
            </a:r>
            <a:endParaRPr i="1" sz="1300">
              <a:solidFill>
                <a:srgbClr val="000000"/>
              </a:solidFill>
              <a:latin typeface="Arial"/>
              <a:ea typeface="Arial"/>
              <a:cs typeface="Arial"/>
              <a:sym typeface="Arial"/>
            </a:endParaRPr>
          </a:p>
        </p:txBody>
      </p:sp>
      <p:sp>
        <p:nvSpPr>
          <p:cNvPr id="180" name="Google Shape;180;p30"/>
          <p:cNvSpPr txBox="1"/>
          <p:nvPr/>
        </p:nvSpPr>
        <p:spPr>
          <a:xfrm>
            <a:off x="195175" y="4820425"/>
            <a:ext cx="3965400" cy="2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dk2"/>
                </a:solidFill>
              </a:rPr>
              <a:t>Source: </a:t>
            </a:r>
            <a:r>
              <a:rPr i="1" lang="en" sz="900">
                <a:solidFill>
                  <a:schemeClr val="dk2"/>
                </a:solidFill>
              </a:rPr>
              <a:t>CDC (2024 and 2025), </a:t>
            </a:r>
            <a:r>
              <a:rPr i="1" lang="en" sz="900">
                <a:solidFill>
                  <a:schemeClr val="dk2"/>
                </a:solidFill>
              </a:rPr>
              <a:t>NIH (2023)</a:t>
            </a:r>
            <a:endParaRPr i="1" sz="9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1"/>
          <p:cNvPicPr preferRelativeResize="0"/>
          <p:nvPr/>
        </p:nvPicPr>
        <p:blipFill>
          <a:blip r:embed="rId3">
            <a:alphaModFix/>
          </a:blip>
          <a:stretch>
            <a:fillRect/>
          </a:stretch>
        </p:blipFill>
        <p:spPr>
          <a:xfrm>
            <a:off x="-43275" y="0"/>
            <a:ext cx="9175854"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disclosures</a:t>
            </a:r>
            <a:endParaRPr/>
          </a:p>
        </p:txBody>
      </p:sp>
      <p:sp>
        <p:nvSpPr>
          <p:cNvPr id="63" name="Google Shape;63;p1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accent1"/>
              </a:buClr>
              <a:buSzPts val="1300"/>
              <a:buFont typeface="Arial"/>
              <a:buChar char="●"/>
            </a:pPr>
            <a:r>
              <a:rPr lang="en" sz="1300">
                <a:solidFill>
                  <a:schemeClr val="accent1"/>
                </a:solidFill>
                <a:latin typeface="Arial"/>
                <a:ea typeface="Arial"/>
                <a:cs typeface="Arial"/>
                <a:sym typeface="Arial"/>
              </a:rPr>
              <a:t>These sessions are for educational and informational purposes only and do NOT constitute a provider-patient relationship. Information shared during these sessions does not constitute medical and/or psychological advice.</a:t>
            </a:r>
            <a:endParaRPr sz="1300">
              <a:solidFill>
                <a:schemeClr val="accent1"/>
              </a:solidFill>
              <a:latin typeface="Arial"/>
              <a:ea typeface="Arial"/>
              <a:cs typeface="Arial"/>
              <a:sym typeface="Arial"/>
            </a:endParaRPr>
          </a:p>
          <a:p>
            <a:pPr indent="0" lvl="0" marL="457200" rtl="0" algn="l">
              <a:lnSpc>
                <a:spcPct val="100000"/>
              </a:lnSpc>
              <a:spcBef>
                <a:spcPts val="0"/>
              </a:spcBef>
              <a:spcAft>
                <a:spcPts val="0"/>
              </a:spcAft>
              <a:buNone/>
            </a:pPr>
            <a:r>
              <a:t/>
            </a:r>
            <a:endParaRPr sz="1300">
              <a:solidFill>
                <a:schemeClr val="accent1"/>
              </a:solidFill>
              <a:latin typeface="Arial"/>
              <a:ea typeface="Arial"/>
              <a:cs typeface="Arial"/>
              <a:sym typeface="Arial"/>
            </a:endParaRPr>
          </a:p>
          <a:p>
            <a:pPr indent="-311150" lvl="0" marL="457200" rtl="0" algn="l">
              <a:lnSpc>
                <a:spcPct val="100000"/>
              </a:lnSpc>
              <a:spcBef>
                <a:spcPts val="0"/>
              </a:spcBef>
              <a:spcAft>
                <a:spcPts val="0"/>
              </a:spcAft>
              <a:buClr>
                <a:schemeClr val="accent1"/>
              </a:buClr>
              <a:buSzPts val="1300"/>
              <a:buFont typeface="Arial"/>
              <a:buChar char="●"/>
            </a:pPr>
            <a:r>
              <a:rPr lang="en" sz="1300">
                <a:solidFill>
                  <a:schemeClr val="accent1"/>
                </a:solidFill>
                <a:latin typeface="Arial"/>
                <a:ea typeface="Arial"/>
                <a:cs typeface="Arial"/>
                <a:sym typeface="Arial"/>
              </a:rPr>
              <a:t>Mental health professionals who lead these sessions are mandated reporters and are required by law to disclose information/concerns about self-harm, harm to others, and abuse/neglect of children or vulnerable persons to appropriate emergency services/protective services.</a:t>
            </a:r>
            <a:endParaRPr sz="1300">
              <a:solidFill>
                <a:schemeClr val="accent1"/>
              </a:solidFill>
              <a:latin typeface="Arial"/>
              <a:ea typeface="Arial"/>
              <a:cs typeface="Arial"/>
              <a:sym typeface="Arial"/>
            </a:endParaRPr>
          </a:p>
          <a:p>
            <a:pPr indent="0" lvl="0" marL="0" rtl="0" algn="l">
              <a:lnSpc>
                <a:spcPct val="100000"/>
              </a:lnSpc>
              <a:spcBef>
                <a:spcPts val="0"/>
              </a:spcBef>
              <a:spcAft>
                <a:spcPts val="0"/>
              </a:spcAft>
              <a:buNone/>
            </a:pPr>
            <a:r>
              <a:t/>
            </a:r>
            <a:endParaRPr sz="1300">
              <a:solidFill>
                <a:schemeClr val="accent1"/>
              </a:solidFill>
              <a:latin typeface="Arial"/>
              <a:ea typeface="Arial"/>
              <a:cs typeface="Arial"/>
              <a:sym typeface="Arial"/>
            </a:endParaRPr>
          </a:p>
          <a:p>
            <a:pPr indent="-311150" lvl="0" marL="457200" rtl="0" algn="l">
              <a:lnSpc>
                <a:spcPct val="100000"/>
              </a:lnSpc>
              <a:spcBef>
                <a:spcPts val="0"/>
              </a:spcBef>
              <a:spcAft>
                <a:spcPts val="0"/>
              </a:spcAft>
              <a:buClr>
                <a:schemeClr val="accent1"/>
              </a:buClr>
              <a:buSzPts val="1300"/>
              <a:buFont typeface="Arial"/>
              <a:buChar char="●"/>
            </a:pPr>
            <a:r>
              <a:rPr lang="en" sz="1300">
                <a:solidFill>
                  <a:schemeClr val="accent1"/>
                </a:solidFill>
                <a:latin typeface="Arial"/>
                <a:ea typeface="Arial"/>
                <a:cs typeface="Arial"/>
                <a:sym typeface="Arial"/>
              </a:rPr>
              <a:t>Resources on accessing care will be provided to all session attendees. If you have concerns about your own or a loved one’s mental health, you are strongly encouraged to reach out to appropriate medical and/or mental health providers.</a:t>
            </a:r>
            <a:endParaRPr sz="1300">
              <a:solidFill>
                <a:schemeClr val="accent1"/>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Consequences of Stigma</a:t>
            </a:r>
            <a:endParaRPr/>
          </a:p>
        </p:txBody>
      </p:sp>
      <p:sp>
        <p:nvSpPr>
          <p:cNvPr id="191" name="Google Shape;191;p3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Stigma can make it harder for people to deal with substance abuse because it:</a:t>
            </a:r>
            <a:endParaRPr>
              <a:latin typeface="Arial"/>
              <a:ea typeface="Arial"/>
              <a:cs typeface="Arial"/>
              <a:sym typeface="Arial"/>
            </a:endParaRPr>
          </a:p>
          <a:p>
            <a:pPr indent="0" lvl="0" marL="0" rtl="0" algn="l">
              <a:spcBef>
                <a:spcPts val="1600"/>
              </a:spcBef>
              <a:spcAft>
                <a:spcPts val="1600"/>
              </a:spcAft>
              <a:buNone/>
            </a:pPr>
            <a:r>
              <a:t/>
            </a:r>
            <a:endParaRPr>
              <a:latin typeface="Arial"/>
              <a:ea typeface="Arial"/>
              <a:cs typeface="Arial"/>
              <a:sym typeface="Arial"/>
            </a:endParaRPr>
          </a:p>
        </p:txBody>
      </p:sp>
      <p:pic>
        <p:nvPicPr>
          <p:cNvPr id="192" name="Google Shape;192;p32"/>
          <p:cNvPicPr preferRelativeResize="0"/>
          <p:nvPr/>
        </p:nvPicPr>
        <p:blipFill>
          <a:blip r:embed="rId3">
            <a:alphaModFix/>
          </a:blip>
          <a:stretch>
            <a:fillRect/>
          </a:stretch>
        </p:blipFill>
        <p:spPr>
          <a:xfrm>
            <a:off x="311701" y="1934145"/>
            <a:ext cx="4721973" cy="2258076"/>
          </a:xfrm>
          <a:prstGeom prst="rect">
            <a:avLst/>
          </a:prstGeom>
          <a:noFill/>
          <a:ln>
            <a:noFill/>
          </a:ln>
        </p:spPr>
      </p:pic>
      <p:pic>
        <p:nvPicPr>
          <p:cNvPr id="193" name="Google Shape;193;p32"/>
          <p:cNvPicPr preferRelativeResize="0"/>
          <p:nvPr/>
        </p:nvPicPr>
        <p:blipFill rotWithShape="1">
          <a:blip r:embed="rId4">
            <a:alphaModFix/>
          </a:blip>
          <a:srcRect b="0" l="18609" r="15678" t="0"/>
          <a:stretch/>
        </p:blipFill>
        <p:spPr>
          <a:xfrm>
            <a:off x="4985700" y="1769738"/>
            <a:ext cx="3956750" cy="2258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I Be Addicted to My Phone?</a:t>
            </a:r>
            <a:endParaRPr/>
          </a:p>
        </p:txBody>
      </p:sp>
      <p:sp>
        <p:nvSpPr>
          <p:cNvPr id="199" name="Google Shape;199;p33"/>
          <p:cNvSpPr txBox="1"/>
          <p:nvPr>
            <p:ph idx="1" type="body"/>
          </p:nvPr>
        </p:nvSpPr>
        <p:spPr>
          <a:xfrm>
            <a:off x="311700" y="1228675"/>
            <a:ext cx="5567400" cy="334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Arial"/>
                <a:ea typeface="Arial"/>
                <a:cs typeface="Arial"/>
                <a:sym typeface="Arial"/>
              </a:rPr>
              <a:t>Technically there is no such thing as phone or internet </a:t>
            </a:r>
            <a:r>
              <a:rPr b="1" lang="en" sz="1100">
                <a:solidFill>
                  <a:srgbClr val="000000"/>
                </a:solidFill>
                <a:latin typeface="Arial"/>
                <a:ea typeface="Arial"/>
                <a:cs typeface="Arial"/>
                <a:sym typeface="Arial"/>
              </a:rPr>
              <a:t>addiction</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We can feel “addicted,” with some of those dependant feelings:</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b="1" i="1" lang="en" sz="1100">
                <a:solidFill>
                  <a:srgbClr val="000000"/>
                </a:solidFill>
                <a:latin typeface="Arial"/>
                <a:ea typeface="Arial"/>
                <a:cs typeface="Arial"/>
                <a:sym typeface="Arial"/>
              </a:rPr>
              <a:t>Craving</a:t>
            </a:r>
            <a:r>
              <a:rPr i="1" lang="en" sz="1100">
                <a:solidFill>
                  <a:srgbClr val="000000"/>
                </a:solidFill>
                <a:latin typeface="Arial"/>
                <a:ea typeface="Arial"/>
                <a:cs typeface="Arial"/>
                <a:sym typeface="Arial"/>
              </a:rPr>
              <a:t>, </a:t>
            </a:r>
            <a:r>
              <a:rPr b="1" i="1" lang="en" sz="1100">
                <a:solidFill>
                  <a:srgbClr val="000000"/>
                </a:solidFill>
                <a:latin typeface="Arial"/>
                <a:ea typeface="Arial"/>
                <a:cs typeface="Arial"/>
                <a:sym typeface="Arial"/>
              </a:rPr>
              <a:t>preoccupation</a:t>
            </a:r>
            <a:r>
              <a:rPr i="1" lang="en" sz="1100">
                <a:solidFill>
                  <a:srgbClr val="000000"/>
                </a:solidFill>
                <a:latin typeface="Arial"/>
                <a:ea typeface="Arial"/>
                <a:cs typeface="Arial"/>
                <a:sym typeface="Arial"/>
              </a:rPr>
              <a:t>, feeling </a:t>
            </a:r>
            <a:r>
              <a:rPr b="1" i="1" lang="en" sz="1100">
                <a:solidFill>
                  <a:srgbClr val="000000"/>
                </a:solidFill>
                <a:latin typeface="Arial"/>
                <a:ea typeface="Arial"/>
                <a:cs typeface="Arial"/>
                <a:sym typeface="Arial"/>
              </a:rPr>
              <a:t>angry </a:t>
            </a:r>
            <a:r>
              <a:rPr i="1" lang="en" sz="1100">
                <a:solidFill>
                  <a:srgbClr val="000000"/>
                </a:solidFill>
                <a:latin typeface="Arial"/>
                <a:ea typeface="Arial"/>
                <a:cs typeface="Arial"/>
                <a:sym typeface="Arial"/>
              </a:rPr>
              <a:t>when use is restricted, and frustration/</a:t>
            </a:r>
            <a:r>
              <a:rPr b="1" i="1" lang="en" sz="1100">
                <a:solidFill>
                  <a:srgbClr val="000000"/>
                </a:solidFill>
                <a:latin typeface="Arial"/>
                <a:ea typeface="Arial"/>
                <a:cs typeface="Arial"/>
                <a:sym typeface="Arial"/>
              </a:rPr>
              <a:t>conflict</a:t>
            </a:r>
            <a:r>
              <a:rPr i="1" lang="en" sz="1100">
                <a:solidFill>
                  <a:srgbClr val="000000"/>
                </a:solidFill>
                <a:latin typeface="Arial"/>
                <a:ea typeface="Arial"/>
                <a:cs typeface="Arial"/>
                <a:sym typeface="Arial"/>
              </a:rPr>
              <a:t> within the family.</a:t>
            </a:r>
            <a:endParaRPr i="1" sz="1100">
              <a:solidFill>
                <a:srgbClr val="000000"/>
              </a:solidFill>
              <a:latin typeface="Arial"/>
              <a:ea typeface="Arial"/>
              <a:cs typeface="Arial"/>
              <a:sym typeface="Arial"/>
            </a:endParaRPr>
          </a:p>
          <a:p>
            <a:pPr indent="0" lvl="0" marL="0" rtl="0" algn="l">
              <a:spcBef>
                <a:spcPts val="0"/>
              </a:spcBef>
              <a:spcAft>
                <a:spcPts val="0"/>
              </a:spcAft>
              <a:buNone/>
            </a:pPr>
            <a:r>
              <a:t/>
            </a:r>
            <a:endParaRPr i="1" sz="1100">
              <a:solidFill>
                <a:srgbClr val="000000"/>
              </a:solidFill>
              <a:latin typeface="Arial"/>
              <a:ea typeface="Arial"/>
              <a:cs typeface="Arial"/>
              <a:sym typeface="Arial"/>
            </a:endParaRPr>
          </a:p>
          <a:p>
            <a:pPr indent="0" lvl="0" marL="0" rtl="0" algn="l">
              <a:spcBef>
                <a:spcPts val="0"/>
              </a:spcBef>
              <a:spcAft>
                <a:spcPts val="0"/>
              </a:spcAft>
              <a:buNone/>
            </a:pPr>
            <a:r>
              <a:rPr b="1" lang="en" sz="1100">
                <a:solidFill>
                  <a:srgbClr val="000000"/>
                </a:solidFill>
                <a:latin typeface="Arial"/>
                <a:ea typeface="Arial"/>
                <a:cs typeface="Arial"/>
                <a:sym typeface="Arial"/>
              </a:rPr>
              <a:t>Adolescence </a:t>
            </a:r>
            <a:r>
              <a:rPr lang="en" sz="1100">
                <a:solidFill>
                  <a:srgbClr val="000000"/>
                </a:solidFill>
                <a:latin typeface="Arial"/>
                <a:ea typeface="Arial"/>
                <a:cs typeface="Arial"/>
                <a:sym typeface="Arial"/>
              </a:rPr>
              <a:t>is a time of identity development, and there are some developmentally appropriate uses of online content: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Socializing and feeling </a:t>
            </a:r>
            <a:r>
              <a:rPr b="1" i="1" lang="en" sz="1100">
                <a:solidFill>
                  <a:srgbClr val="000000"/>
                </a:solidFill>
                <a:latin typeface="Arial"/>
                <a:ea typeface="Arial"/>
                <a:cs typeface="Arial"/>
                <a:sym typeface="Arial"/>
              </a:rPr>
              <a:t>valid</a:t>
            </a:r>
            <a:r>
              <a:rPr i="1" lang="en" sz="1100">
                <a:solidFill>
                  <a:srgbClr val="000000"/>
                </a:solidFill>
                <a:latin typeface="Arial"/>
                <a:ea typeface="Arial"/>
                <a:cs typeface="Arial"/>
                <a:sym typeface="Arial"/>
              </a:rPr>
              <a:t>, connecting to relevant </a:t>
            </a:r>
            <a:r>
              <a:rPr b="1" i="1" lang="en" sz="1100">
                <a:solidFill>
                  <a:srgbClr val="000000"/>
                </a:solidFill>
                <a:latin typeface="Arial"/>
                <a:ea typeface="Arial"/>
                <a:cs typeface="Arial"/>
                <a:sym typeface="Arial"/>
              </a:rPr>
              <a:t>communities</a:t>
            </a:r>
            <a:r>
              <a:rPr i="1" lang="en" sz="1100">
                <a:solidFill>
                  <a:srgbClr val="000000"/>
                </a:solidFill>
                <a:latin typeface="Arial"/>
                <a:ea typeface="Arial"/>
                <a:cs typeface="Arial"/>
                <a:sym typeface="Arial"/>
              </a:rPr>
              <a:t>, </a:t>
            </a:r>
            <a:r>
              <a:rPr b="1" i="1" lang="en" sz="1100">
                <a:solidFill>
                  <a:srgbClr val="000000"/>
                </a:solidFill>
                <a:latin typeface="Arial"/>
                <a:ea typeface="Arial"/>
                <a:cs typeface="Arial"/>
                <a:sym typeface="Arial"/>
              </a:rPr>
              <a:t>learning </a:t>
            </a:r>
            <a:r>
              <a:rPr i="1" lang="en" sz="1100">
                <a:solidFill>
                  <a:srgbClr val="000000"/>
                </a:solidFill>
                <a:latin typeface="Arial"/>
                <a:ea typeface="Arial"/>
                <a:cs typeface="Arial"/>
                <a:sym typeface="Arial"/>
              </a:rPr>
              <a:t>about </a:t>
            </a:r>
            <a:r>
              <a:rPr i="1" lang="en" sz="1100">
                <a:solidFill>
                  <a:srgbClr val="000000"/>
                </a:solidFill>
                <a:latin typeface="Arial"/>
                <a:ea typeface="Arial"/>
                <a:cs typeface="Arial"/>
                <a:sym typeface="Arial"/>
              </a:rPr>
              <a:t>oneself, </a:t>
            </a:r>
            <a:r>
              <a:rPr i="1" lang="en" sz="1100">
                <a:solidFill>
                  <a:srgbClr val="000000"/>
                </a:solidFill>
                <a:latin typeface="Arial"/>
                <a:ea typeface="Arial"/>
                <a:cs typeface="Arial"/>
                <a:sym typeface="Arial"/>
              </a:rPr>
              <a:t>shopping, schoolwork, etc.</a:t>
            </a:r>
            <a:endParaRPr i="1" sz="1100">
              <a:solidFill>
                <a:srgbClr val="000000"/>
              </a:solidFill>
              <a:latin typeface="Arial"/>
              <a:ea typeface="Arial"/>
              <a:cs typeface="Arial"/>
              <a:sym typeface="Arial"/>
            </a:endParaRPr>
          </a:p>
          <a:p>
            <a:pPr indent="0" lvl="0" marL="0" rtl="0" algn="l">
              <a:spcBef>
                <a:spcPts val="0"/>
              </a:spcBef>
              <a:spcAft>
                <a:spcPts val="0"/>
              </a:spcAft>
              <a:buNone/>
            </a:pPr>
            <a:r>
              <a:t/>
            </a:r>
            <a:endParaRPr i="1"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Be careful not to pathologize </a:t>
            </a:r>
            <a:r>
              <a:rPr b="1" lang="en" sz="1100">
                <a:solidFill>
                  <a:srgbClr val="000000"/>
                </a:solidFill>
                <a:latin typeface="Arial"/>
                <a:ea typeface="Arial"/>
                <a:cs typeface="Arial"/>
                <a:sym typeface="Arial"/>
              </a:rPr>
              <a:t>normal </a:t>
            </a:r>
            <a:r>
              <a:rPr lang="en" sz="1100">
                <a:solidFill>
                  <a:srgbClr val="000000"/>
                </a:solidFill>
                <a:latin typeface="Arial"/>
                <a:ea typeface="Arial"/>
                <a:cs typeface="Arial"/>
                <a:sym typeface="Arial"/>
              </a:rPr>
              <a:t>adolescent development.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What looks like overuse may just be new ways of exploring, maintaining relationships, and pursuing interests.</a:t>
            </a:r>
            <a:endParaRPr i="1" sz="1100">
              <a:solidFill>
                <a:srgbClr val="000000"/>
              </a:solidFill>
              <a:latin typeface="Arial"/>
              <a:ea typeface="Arial"/>
              <a:cs typeface="Arial"/>
              <a:sym typeface="Arial"/>
            </a:endParaRPr>
          </a:p>
        </p:txBody>
      </p:sp>
      <p:pic>
        <p:nvPicPr>
          <p:cNvPr id="200" name="Google Shape;200;p33"/>
          <p:cNvPicPr preferRelativeResize="0"/>
          <p:nvPr/>
        </p:nvPicPr>
        <p:blipFill>
          <a:blip r:embed="rId3">
            <a:alphaModFix/>
          </a:blip>
          <a:stretch>
            <a:fillRect/>
          </a:stretch>
        </p:blipFill>
        <p:spPr>
          <a:xfrm>
            <a:off x="6043325" y="1585050"/>
            <a:ext cx="2960100" cy="1973400"/>
          </a:xfrm>
          <a:prstGeom prst="rect">
            <a:avLst/>
          </a:prstGeom>
          <a:noFill/>
          <a:ln>
            <a:noFill/>
          </a:ln>
        </p:spPr>
      </p:pic>
      <p:sp>
        <p:nvSpPr>
          <p:cNvPr id="201" name="Google Shape;201;p33"/>
          <p:cNvSpPr txBox="1"/>
          <p:nvPr/>
        </p:nvSpPr>
        <p:spPr>
          <a:xfrm>
            <a:off x="189275" y="4820400"/>
            <a:ext cx="3525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2"/>
                </a:solidFill>
              </a:rPr>
              <a:t>Source: Child Mind Institute (2024), </a:t>
            </a:r>
            <a:r>
              <a:rPr i="1" lang="en" sz="900">
                <a:solidFill>
                  <a:schemeClr val="dk2"/>
                </a:solidFill>
              </a:rPr>
              <a:t>Ding, K. and Li, H. (2023)</a:t>
            </a:r>
            <a:endParaRPr sz="9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txBox="1"/>
          <p:nvPr>
            <p:ph type="title"/>
          </p:nvPr>
        </p:nvSpPr>
        <p:spPr>
          <a:xfrm>
            <a:off x="311700" y="292850"/>
            <a:ext cx="42672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Technology Overuse</a:t>
            </a:r>
            <a:endParaRPr/>
          </a:p>
        </p:txBody>
      </p:sp>
      <p:sp>
        <p:nvSpPr>
          <p:cNvPr id="207" name="Google Shape;207;p34"/>
          <p:cNvSpPr txBox="1"/>
          <p:nvPr>
            <p:ph idx="1" type="body"/>
          </p:nvPr>
        </p:nvSpPr>
        <p:spPr>
          <a:xfrm>
            <a:off x="315150" y="1228675"/>
            <a:ext cx="43398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Arial"/>
                <a:ea typeface="Arial"/>
                <a:cs typeface="Arial"/>
                <a:sym typeface="Arial"/>
              </a:rPr>
              <a:t>There are valid concerns about overuse of technology:</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Children and adolescents’ brains are still developing, particularly the frontal lobes (responsible for self-control) this can make “addiction”/overuse more likely.</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Apps/games are designed to keep users interested, and children and youth may find it hard to control the impulse.</a:t>
            </a:r>
            <a:endParaRPr i="1"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Multitasking (using technology) while doing homework undermines learning.</a:t>
            </a:r>
            <a:endParaRPr i="1" sz="1100">
              <a:solidFill>
                <a:srgbClr val="000000"/>
              </a:solidFill>
              <a:latin typeface="Arial"/>
              <a:ea typeface="Arial"/>
              <a:cs typeface="Arial"/>
              <a:sym typeface="Arial"/>
            </a:endParaRPr>
          </a:p>
          <a:p>
            <a:pPr indent="0" lvl="0" marL="0" rtl="0" algn="l">
              <a:spcBef>
                <a:spcPts val="0"/>
              </a:spcBef>
              <a:spcAft>
                <a:spcPts val="0"/>
              </a:spcAft>
              <a:buNone/>
            </a:pPr>
            <a:r>
              <a:t/>
            </a:r>
            <a:endParaRPr i="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Intense social media use increases anxiety and depression, especially in girls.</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Excessive gaming (⅔ or more of free time) increases anxiety, depression, and substance use.</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Use of tech in general takes away time from activities that are more valuable.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sz="1100">
              <a:solidFill>
                <a:srgbClr val="000000"/>
              </a:solidFill>
              <a:latin typeface="Arial"/>
              <a:ea typeface="Arial"/>
              <a:cs typeface="Arial"/>
              <a:sym typeface="Arial"/>
            </a:endParaRPr>
          </a:p>
        </p:txBody>
      </p:sp>
      <p:pic>
        <p:nvPicPr>
          <p:cNvPr id="208" name="Google Shape;208;p34"/>
          <p:cNvPicPr preferRelativeResize="0"/>
          <p:nvPr/>
        </p:nvPicPr>
        <p:blipFill rotWithShape="1">
          <a:blip r:embed="rId3">
            <a:alphaModFix/>
          </a:blip>
          <a:srcRect b="0" l="1693" r="1002" t="0"/>
          <a:stretch/>
        </p:blipFill>
        <p:spPr>
          <a:xfrm>
            <a:off x="4857300" y="292850"/>
            <a:ext cx="4152050" cy="2361050"/>
          </a:xfrm>
          <a:prstGeom prst="rect">
            <a:avLst/>
          </a:prstGeom>
          <a:noFill/>
          <a:ln>
            <a:noFill/>
          </a:ln>
        </p:spPr>
      </p:pic>
      <p:pic>
        <p:nvPicPr>
          <p:cNvPr id="209" name="Google Shape;209;p34"/>
          <p:cNvPicPr preferRelativeResize="0"/>
          <p:nvPr/>
        </p:nvPicPr>
        <p:blipFill>
          <a:blip r:embed="rId4">
            <a:alphaModFix/>
          </a:blip>
          <a:stretch>
            <a:fillRect/>
          </a:stretch>
        </p:blipFill>
        <p:spPr>
          <a:xfrm>
            <a:off x="4857300" y="2711650"/>
            <a:ext cx="4152051" cy="2321199"/>
          </a:xfrm>
          <a:prstGeom prst="rect">
            <a:avLst/>
          </a:prstGeom>
          <a:noFill/>
          <a:ln>
            <a:noFill/>
          </a:ln>
        </p:spPr>
      </p:pic>
      <p:sp>
        <p:nvSpPr>
          <p:cNvPr id="210" name="Google Shape;210;p34"/>
          <p:cNvSpPr txBox="1"/>
          <p:nvPr/>
        </p:nvSpPr>
        <p:spPr>
          <a:xfrm>
            <a:off x="113400" y="4820400"/>
            <a:ext cx="4465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2"/>
                </a:solidFill>
              </a:rPr>
              <a:t>Source: Child Mind Institute (2024), Ding, K. and Li, H. (2023), NCDPI (2023)</a:t>
            </a:r>
            <a:endParaRPr>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Guidelines for Media Use</a:t>
            </a:r>
            <a:endParaRPr/>
          </a:p>
        </p:txBody>
      </p:sp>
      <p:sp>
        <p:nvSpPr>
          <p:cNvPr id="216" name="Google Shape;216;p35"/>
          <p:cNvSpPr txBox="1"/>
          <p:nvPr>
            <p:ph idx="1" type="body"/>
          </p:nvPr>
        </p:nvSpPr>
        <p:spPr>
          <a:xfrm>
            <a:off x="311700" y="1228675"/>
            <a:ext cx="43908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1B1F27"/>
                </a:solidFill>
                <a:highlight>
                  <a:srgbClr val="FFFFFF"/>
                </a:highlight>
                <a:latin typeface="Arial"/>
                <a:ea typeface="Arial"/>
                <a:cs typeface="Arial"/>
                <a:sym typeface="Arial"/>
              </a:rPr>
              <a:t>We might wish for a simple solution or set of rules to follow, like the 2-hour screen time limit recommended in years past. But these don't address all of the things children and teens need to have a healthy relationship with media and to maintain emotional well-being. </a:t>
            </a:r>
            <a:endParaRPr sz="1400">
              <a:solidFill>
                <a:srgbClr val="1B1F27"/>
              </a:solidFill>
              <a:highlight>
                <a:srgbClr val="FFFFFF"/>
              </a:highlight>
              <a:latin typeface="Arial"/>
              <a:ea typeface="Arial"/>
              <a:cs typeface="Arial"/>
              <a:sym typeface="Arial"/>
            </a:endParaRPr>
          </a:p>
          <a:p>
            <a:pPr indent="0" lvl="0" marL="0" rtl="0" algn="l">
              <a:spcBef>
                <a:spcPts val="1600"/>
              </a:spcBef>
              <a:spcAft>
                <a:spcPts val="1600"/>
              </a:spcAft>
              <a:buNone/>
            </a:pPr>
            <a:r>
              <a:rPr lang="en" sz="1400">
                <a:solidFill>
                  <a:srgbClr val="1B1F27"/>
                </a:solidFill>
                <a:latin typeface="Arial"/>
                <a:ea typeface="Arial"/>
                <a:cs typeface="Arial"/>
                <a:sym typeface="Arial"/>
              </a:rPr>
              <a:t>The American Academy of Pediatrics (AAP) Center of Excellence (CoE) on Social Media and Youth Mental Health have developed a new approach.</a:t>
            </a:r>
            <a:endParaRPr sz="1400">
              <a:solidFill>
                <a:srgbClr val="1B1F27"/>
              </a:solidFill>
              <a:highlight>
                <a:srgbClr val="FFFFFF"/>
              </a:highlight>
              <a:latin typeface="Arial"/>
              <a:ea typeface="Arial"/>
              <a:cs typeface="Arial"/>
              <a:sym typeface="Arial"/>
            </a:endParaRPr>
          </a:p>
        </p:txBody>
      </p:sp>
      <p:sp>
        <p:nvSpPr>
          <p:cNvPr id="217" name="Google Shape;217;p35"/>
          <p:cNvSpPr txBox="1"/>
          <p:nvPr/>
        </p:nvSpPr>
        <p:spPr>
          <a:xfrm>
            <a:off x="113400" y="4820400"/>
            <a:ext cx="44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2"/>
                </a:solidFill>
              </a:rPr>
              <a:t>Source: </a:t>
            </a:r>
            <a:r>
              <a:rPr i="1" lang="en" sz="900">
                <a:solidFill>
                  <a:srgbClr val="1B1F27"/>
                </a:solidFill>
              </a:rPr>
              <a:t>The American Academy of Pediatrics (AAP) Center of Excellence (CoE) on Social Media and Youth Mental Health</a:t>
            </a:r>
            <a:endParaRPr i="1" sz="800">
              <a:solidFill>
                <a:schemeClr val="dk2"/>
              </a:solidFill>
            </a:endParaRPr>
          </a:p>
        </p:txBody>
      </p:sp>
      <p:pic>
        <p:nvPicPr>
          <p:cNvPr id="218" name="Google Shape;218;p35"/>
          <p:cNvPicPr preferRelativeResize="0"/>
          <p:nvPr/>
        </p:nvPicPr>
        <p:blipFill>
          <a:blip r:embed="rId3">
            <a:alphaModFix/>
          </a:blip>
          <a:stretch>
            <a:fillRect/>
          </a:stretch>
        </p:blipFill>
        <p:spPr>
          <a:xfrm>
            <a:off x="4921275" y="831600"/>
            <a:ext cx="3988799" cy="39887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311700" y="5407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to Seek Help</a:t>
            </a:r>
            <a:endParaRPr/>
          </a:p>
        </p:txBody>
      </p:sp>
      <p:sp>
        <p:nvSpPr>
          <p:cNvPr id="224" name="Google Shape;224;p36"/>
          <p:cNvSpPr txBox="1"/>
          <p:nvPr>
            <p:ph idx="1" type="body"/>
          </p:nvPr>
        </p:nvSpPr>
        <p:spPr>
          <a:xfrm>
            <a:off x="311700" y="766650"/>
            <a:ext cx="8520600" cy="12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0000"/>
                </a:solidFill>
                <a:latin typeface="Arial"/>
                <a:ea typeface="Arial"/>
                <a:cs typeface="Arial"/>
                <a:sym typeface="Arial"/>
              </a:rPr>
              <a:t>Functional Impact:</a:t>
            </a:r>
            <a:r>
              <a:rPr lang="en" sz="1300">
                <a:solidFill>
                  <a:srgbClr val="000000"/>
                </a:solidFill>
                <a:latin typeface="Arial"/>
                <a:ea typeface="Arial"/>
                <a:cs typeface="Arial"/>
                <a:sym typeface="Arial"/>
              </a:rPr>
              <a:t> </a:t>
            </a:r>
            <a:endParaRPr sz="1300">
              <a:solidFill>
                <a:srgbClr val="000000"/>
              </a:solidFill>
              <a:latin typeface="Arial"/>
              <a:ea typeface="Arial"/>
              <a:cs typeface="Arial"/>
              <a:sym typeface="Arial"/>
            </a:endParaRPr>
          </a:p>
          <a:p>
            <a:pPr indent="0" lvl="0" marL="0" rtl="0" algn="l">
              <a:spcBef>
                <a:spcPts val="0"/>
              </a:spcBef>
              <a:spcAft>
                <a:spcPts val="0"/>
              </a:spcAft>
              <a:buNone/>
            </a:pPr>
            <a:r>
              <a:t/>
            </a:r>
            <a:endParaRPr sz="1300">
              <a:solidFill>
                <a:srgbClr val="000000"/>
              </a:solidFill>
              <a:latin typeface="Arial"/>
              <a:ea typeface="Arial"/>
              <a:cs typeface="Arial"/>
              <a:sym typeface="Arial"/>
            </a:endParaRPr>
          </a:p>
          <a:p>
            <a:pPr indent="-311150" lvl="0" marL="457200" rtl="0" algn="l">
              <a:spcBef>
                <a:spcPts val="0"/>
              </a:spcBef>
              <a:spcAft>
                <a:spcPts val="0"/>
              </a:spcAft>
              <a:buClr>
                <a:srgbClr val="000000"/>
              </a:buClr>
              <a:buSzPts val="1300"/>
              <a:buFont typeface="Arial"/>
              <a:buChar char="●"/>
            </a:pPr>
            <a:r>
              <a:rPr lang="en" sz="1300">
                <a:solidFill>
                  <a:srgbClr val="000000"/>
                </a:solidFill>
                <a:latin typeface="Arial"/>
                <a:ea typeface="Arial"/>
                <a:cs typeface="Arial"/>
                <a:sym typeface="Arial"/>
              </a:rPr>
              <a:t>If using </a:t>
            </a:r>
            <a:r>
              <a:rPr b="1" lang="en" sz="1300">
                <a:solidFill>
                  <a:srgbClr val="000000"/>
                </a:solidFill>
                <a:latin typeface="Arial"/>
                <a:ea typeface="Arial"/>
                <a:cs typeface="Arial"/>
                <a:sym typeface="Arial"/>
              </a:rPr>
              <a:t>technology </a:t>
            </a:r>
            <a:r>
              <a:rPr lang="en" sz="1300">
                <a:solidFill>
                  <a:srgbClr val="000000"/>
                </a:solidFill>
                <a:latin typeface="Arial"/>
                <a:ea typeface="Arial"/>
                <a:cs typeface="Arial"/>
                <a:sym typeface="Arial"/>
              </a:rPr>
              <a:t>to the point of social isolation/</a:t>
            </a:r>
            <a:r>
              <a:rPr b="1" lang="en" sz="1300">
                <a:solidFill>
                  <a:srgbClr val="000000"/>
                </a:solidFill>
                <a:latin typeface="Arial"/>
                <a:ea typeface="Arial"/>
                <a:cs typeface="Arial"/>
                <a:sym typeface="Arial"/>
              </a:rPr>
              <a:t>withdrawal</a:t>
            </a:r>
            <a:r>
              <a:rPr lang="en" sz="1300">
                <a:solidFill>
                  <a:srgbClr val="000000"/>
                </a:solidFill>
                <a:latin typeface="Arial"/>
                <a:ea typeface="Arial"/>
                <a:cs typeface="Arial"/>
                <a:sym typeface="Arial"/>
              </a:rPr>
              <a:t> from other activities (friends, sports, schoolwork), it may be masking an underlying mental health condition.  </a:t>
            </a:r>
            <a:endParaRPr sz="1300">
              <a:solidFill>
                <a:srgbClr val="000000"/>
              </a:solidFill>
              <a:latin typeface="Arial"/>
              <a:ea typeface="Arial"/>
              <a:cs typeface="Arial"/>
              <a:sym typeface="Arial"/>
            </a:endParaRPr>
          </a:p>
          <a:p>
            <a:pPr indent="-311150" lvl="1" marL="914400" rtl="0" algn="l">
              <a:spcBef>
                <a:spcPts val="0"/>
              </a:spcBef>
              <a:spcAft>
                <a:spcPts val="0"/>
              </a:spcAft>
              <a:buClr>
                <a:srgbClr val="000000"/>
              </a:buClr>
              <a:buSzPts val="1300"/>
              <a:buFont typeface="Arial"/>
              <a:buChar char="○"/>
            </a:pPr>
            <a:r>
              <a:rPr lang="en" sz="1300">
                <a:solidFill>
                  <a:srgbClr val="000000"/>
                </a:solidFill>
                <a:latin typeface="Arial"/>
                <a:ea typeface="Arial"/>
                <a:cs typeface="Arial"/>
                <a:sym typeface="Arial"/>
              </a:rPr>
              <a:t>If difficulty limiting use is causing </a:t>
            </a:r>
            <a:r>
              <a:rPr b="1" lang="en" sz="1300">
                <a:solidFill>
                  <a:srgbClr val="000000"/>
                </a:solidFill>
                <a:latin typeface="Arial"/>
                <a:ea typeface="Arial"/>
                <a:cs typeface="Arial"/>
                <a:sym typeface="Arial"/>
              </a:rPr>
              <a:t>friction </a:t>
            </a:r>
            <a:r>
              <a:rPr lang="en" sz="1300">
                <a:solidFill>
                  <a:srgbClr val="000000"/>
                </a:solidFill>
                <a:latin typeface="Arial"/>
                <a:ea typeface="Arial"/>
                <a:cs typeface="Arial"/>
                <a:sym typeface="Arial"/>
              </a:rPr>
              <a:t>in the family. </a:t>
            </a:r>
            <a:endParaRPr sz="1300">
              <a:solidFill>
                <a:srgbClr val="000000"/>
              </a:solidFill>
              <a:latin typeface="Arial"/>
              <a:ea typeface="Arial"/>
              <a:cs typeface="Arial"/>
              <a:sym typeface="Arial"/>
            </a:endParaRPr>
          </a:p>
        </p:txBody>
      </p:sp>
      <p:pic>
        <p:nvPicPr>
          <p:cNvPr descr="Photo of teen girl and list of signs of substance use. " id="225" name="Google Shape;225;p36"/>
          <p:cNvPicPr preferRelativeResize="0"/>
          <p:nvPr/>
        </p:nvPicPr>
        <p:blipFill>
          <a:blip r:embed="rId3">
            <a:alphaModFix/>
          </a:blip>
          <a:stretch>
            <a:fillRect/>
          </a:stretch>
        </p:blipFill>
        <p:spPr>
          <a:xfrm>
            <a:off x="2996950" y="2006250"/>
            <a:ext cx="5943600" cy="2971800"/>
          </a:xfrm>
          <a:prstGeom prst="rect">
            <a:avLst/>
          </a:prstGeom>
          <a:noFill/>
          <a:ln>
            <a:noFill/>
          </a:ln>
        </p:spPr>
      </p:pic>
      <p:sp>
        <p:nvSpPr>
          <p:cNvPr id="226" name="Google Shape;226;p36"/>
          <p:cNvSpPr txBox="1"/>
          <p:nvPr/>
        </p:nvSpPr>
        <p:spPr>
          <a:xfrm>
            <a:off x="311700" y="2220150"/>
            <a:ext cx="2621400" cy="27579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0000"/>
              </a:buClr>
              <a:buSzPts val="1300"/>
              <a:buFont typeface="Arial"/>
              <a:buChar char="●"/>
            </a:pPr>
            <a:r>
              <a:rPr lang="en" sz="1300"/>
              <a:t>If repetitive use of any </a:t>
            </a:r>
            <a:r>
              <a:rPr b="1" lang="en" sz="1300"/>
              <a:t>substance or behavior</a:t>
            </a:r>
            <a:r>
              <a:rPr lang="en" sz="1300"/>
              <a:t> is causing problems with relationships, work or school, meeting personal needs, or otherwise harming physical health. </a:t>
            </a:r>
            <a:endParaRPr sz="1300"/>
          </a:p>
          <a:p>
            <a:pPr indent="0" lvl="0" marL="0" rtl="0" algn="l">
              <a:spcBef>
                <a:spcPts val="0"/>
              </a:spcBef>
              <a:spcAft>
                <a:spcPts val="0"/>
              </a:spcAft>
              <a:buNone/>
            </a:pPr>
            <a:r>
              <a:t/>
            </a:r>
            <a:endParaRPr sz="1800">
              <a:solidFill>
                <a:schemeClr val="dk2"/>
              </a:solidFill>
              <a:latin typeface="Source Code Pro"/>
              <a:ea typeface="Source Code Pro"/>
              <a:cs typeface="Source Code Pro"/>
              <a:sym typeface="Source Code Pr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Evidence-Based Treatments Include:</a:t>
            </a:r>
            <a:endParaRPr/>
          </a:p>
        </p:txBody>
      </p:sp>
      <p:sp>
        <p:nvSpPr>
          <p:cNvPr id="232" name="Google Shape;232;p3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0000"/>
                </a:solidFill>
                <a:latin typeface="Arial"/>
                <a:ea typeface="Arial"/>
                <a:cs typeface="Arial"/>
                <a:sym typeface="Arial"/>
              </a:rPr>
              <a:t>Substance Use: </a:t>
            </a:r>
            <a:endParaRPr b="1" sz="1100">
              <a:solidFill>
                <a:srgbClr val="000000"/>
              </a:solidFill>
              <a:latin typeface="Arial"/>
              <a:ea typeface="Arial"/>
              <a:cs typeface="Arial"/>
              <a:sym typeface="Arial"/>
            </a:endParaRPr>
          </a:p>
          <a:p>
            <a:pPr indent="0" lvl="0" marL="0" rtl="0" algn="l">
              <a:spcBef>
                <a:spcPts val="0"/>
              </a:spcBef>
              <a:spcAft>
                <a:spcPts val="0"/>
              </a:spcAft>
              <a:buNone/>
            </a:pPr>
            <a:r>
              <a:rPr i="1" lang="en" sz="1100">
                <a:solidFill>
                  <a:srgbClr val="000000"/>
                </a:solidFill>
                <a:latin typeface="Arial"/>
                <a:ea typeface="Arial"/>
                <a:cs typeface="Arial"/>
                <a:sym typeface="Arial"/>
              </a:rPr>
              <a:t>(A combination of treatments are most effective)</a:t>
            </a:r>
            <a:endParaRPr i="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CRAFT - When individuals are reluctant to enter treatment, the therapist works with a concerned significant other.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Voucher-based programs - Work like a reward system to improve abstinence initially, then is combined with cognitive-behavior therapy (CBT) to maintain abstinence and prevent relapse</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Relapse Prevention Therapy - A form of CBT that builds coping skills to deal with a lapse, and avoid risky situations.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Medication</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b="1" lang="en" sz="1100">
                <a:solidFill>
                  <a:srgbClr val="000000"/>
                </a:solidFill>
                <a:latin typeface="Arial"/>
                <a:ea typeface="Arial"/>
                <a:cs typeface="Arial"/>
                <a:sym typeface="Arial"/>
              </a:rPr>
              <a:t>For “Digital Addiction”: </a:t>
            </a:r>
            <a:endParaRPr b="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CBT - Begins by creating a healthy </a:t>
            </a:r>
            <a:r>
              <a:rPr b="1" lang="en" sz="1100">
                <a:solidFill>
                  <a:srgbClr val="000000"/>
                </a:solidFill>
                <a:latin typeface="Arial"/>
                <a:ea typeface="Arial"/>
                <a:cs typeface="Arial"/>
                <a:sym typeface="Arial"/>
              </a:rPr>
              <a:t>internet use schedule</a:t>
            </a:r>
            <a:r>
              <a:rPr lang="en" sz="1100">
                <a:solidFill>
                  <a:srgbClr val="000000"/>
                </a:solidFill>
                <a:latin typeface="Arial"/>
                <a:ea typeface="Arial"/>
                <a:cs typeface="Arial"/>
                <a:sym typeface="Arial"/>
              </a:rPr>
              <a:t>, then helps to correct problematic thought patterns that justify excessive internet use, and addresses coexisting problems.</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It's important that therapy also treat any underlying </a:t>
            </a:r>
            <a:r>
              <a:rPr b="1" i="1" lang="en" sz="1100">
                <a:solidFill>
                  <a:srgbClr val="000000"/>
                </a:solidFill>
                <a:latin typeface="Arial"/>
                <a:ea typeface="Arial"/>
                <a:cs typeface="Arial"/>
                <a:sym typeface="Arial"/>
              </a:rPr>
              <a:t>unmet needs</a:t>
            </a:r>
            <a:r>
              <a:rPr i="1" lang="en" sz="1100">
                <a:solidFill>
                  <a:srgbClr val="000000"/>
                </a:solidFill>
                <a:latin typeface="Arial"/>
                <a:ea typeface="Arial"/>
                <a:cs typeface="Arial"/>
                <a:sym typeface="Arial"/>
              </a:rPr>
              <a:t> (friendships, emotional problems, coping skills).</a:t>
            </a:r>
            <a:endParaRPr i="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Family therapy - Addresses family dynamics and </a:t>
            </a:r>
            <a:r>
              <a:rPr b="1" lang="en" sz="1100">
                <a:solidFill>
                  <a:srgbClr val="000000"/>
                </a:solidFill>
                <a:latin typeface="Arial"/>
                <a:ea typeface="Arial"/>
                <a:cs typeface="Arial"/>
                <a:sym typeface="Arial"/>
              </a:rPr>
              <a:t>communication </a:t>
            </a:r>
            <a:r>
              <a:rPr lang="en" sz="1100">
                <a:solidFill>
                  <a:srgbClr val="000000"/>
                </a:solidFill>
                <a:latin typeface="Arial"/>
                <a:ea typeface="Arial"/>
                <a:cs typeface="Arial"/>
                <a:sym typeface="Arial"/>
              </a:rPr>
              <a:t>patterns to foster calm home environments that are more receptive to change.</a:t>
            </a:r>
            <a:endParaRPr sz="1100">
              <a:solidFill>
                <a:srgbClr val="000000"/>
              </a:solidFill>
              <a:latin typeface="Arial"/>
              <a:ea typeface="Arial"/>
              <a:cs typeface="Arial"/>
              <a:sym typeface="Arial"/>
            </a:endParaRPr>
          </a:p>
        </p:txBody>
      </p:sp>
      <p:sp>
        <p:nvSpPr>
          <p:cNvPr id="233" name="Google Shape;233;p37"/>
          <p:cNvSpPr txBox="1"/>
          <p:nvPr/>
        </p:nvSpPr>
        <p:spPr>
          <a:xfrm>
            <a:off x="311700" y="4648875"/>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900">
                <a:solidFill>
                  <a:schemeClr val="dk2"/>
                </a:solidFill>
              </a:rPr>
              <a:t>Source: Ding, K. and Li, H. (2023)</a:t>
            </a:r>
            <a:endParaRPr sz="9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8"/>
          <p:cNvSpPr txBox="1"/>
          <p:nvPr>
            <p:ph type="title"/>
          </p:nvPr>
        </p:nvSpPr>
        <p:spPr>
          <a:xfrm>
            <a:off x="311700" y="1213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can I help?: Social Media</a:t>
            </a:r>
            <a:endParaRPr/>
          </a:p>
        </p:txBody>
      </p:sp>
      <p:sp>
        <p:nvSpPr>
          <p:cNvPr id="239" name="Google Shape;239;p38"/>
          <p:cNvSpPr txBox="1"/>
          <p:nvPr>
            <p:ph idx="1" type="body"/>
          </p:nvPr>
        </p:nvSpPr>
        <p:spPr>
          <a:xfrm>
            <a:off x="1381050" y="1357263"/>
            <a:ext cx="6381900" cy="3028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Model </a:t>
            </a:r>
            <a:r>
              <a:rPr lang="en" sz="1400">
                <a:solidFill>
                  <a:srgbClr val="000000"/>
                </a:solidFill>
                <a:latin typeface="Arial"/>
                <a:ea typeface="Arial"/>
                <a:cs typeface="Arial"/>
                <a:sym typeface="Arial"/>
              </a:rPr>
              <a:t>healthy social media use.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AutoNum type="arabicPeriod"/>
            </a:pPr>
            <a:r>
              <a:rPr lang="en" sz="1400">
                <a:solidFill>
                  <a:srgbClr val="000000"/>
                </a:solidFill>
                <a:latin typeface="Arial"/>
                <a:ea typeface="Arial"/>
                <a:cs typeface="Arial"/>
                <a:sym typeface="Arial"/>
              </a:rPr>
              <a:t>Use all </a:t>
            </a:r>
            <a:r>
              <a:rPr b="1" lang="en" sz="1400">
                <a:solidFill>
                  <a:srgbClr val="000000"/>
                </a:solidFill>
                <a:latin typeface="Arial"/>
                <a:ea typeface="Arial"/>
                <a:cs typeface="Arial"/>
                <a:sym typeface="Arial"/>
              </a:rPr>
              <a:t>parent controls</a:t>
            </a:r>
            <a:r>
              <a:rPr lang="en" sz="1400">
                <a:solidFill>
                  <a:srgbClr val="000000"/>
                </a:solidFill>
                <a:latin typeface="Arial"/>
                <a:ea typeface="Arial"/>
                <a:cs typeface="Arial"/>
                <a:sym typeface="Arial"/>
              </a:rPr>
              <a:t> to set time limits and control content.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Talk </a:t>
            </a:r>
            <a:r>
              <a:rPr lang="en" sz="1400">
                <a:solidFill>
                  <a:srgbClr val="000000"/>
                </a:solidFill>
                <a:latin typeface="Arial"/>
                <a:ea typeface="Arial"/>
                <a:cs typeface="Arial"/>
                <a:sym typeface="Arial"/>
              </a:rPr>
              <a:t>with kids about what they see and what is meaningful/real.</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AutoNum type="arabicPeriod"/>
            </a:pPr>
            <a:r>
              <a:rPr lang="en" sz="1400">
                <a:solidFill>
                  <a:srgbClr val="000000"/>
                </a:solidFill>
                <a:latin typeface="Arial"/>
                <a:ea typeface="Arial"/>
                <a:cs typeface="Arial"/>
                <a:sym typeface="Arial"/>
              </a:rPr>
              <a:t>Look for </a:t>
            </a:r>
            <a:r>
              <a:rPr b="1" lang="en" sz="1400">
                <a:solidFill>
                  <a:srgbClr val="000000"/>
                </a:solidFill>
                <a:latin typeface="Arial"/>
                <a:ea typeface="Arial"/>
                <a:cs typeface="Arial"/>
                <a:sym typeface="Arial"/>
              </a:rPr>
              <a:t>signs </a:t>
            </a:r>
            <a:r>
              <a:rPr lang="en" sz="1400">
                <a:solidFill>
                  <a:srgbClr val="000000"/>
                </a:solidFill>
                <a:latin typeface="Arial"/>
                <a:ea typeface="Arial"/>
                <a:cs typeface="Arial"/>
                <a:sym typeface="Arial"/>
              </a:rPr>
              <a:t>that it might be interfering with psychological or physical </a:t>
            </a:r>
            <a:endParaRPr sz="1400">
              <a:solidFill>
                <a:srgbClr val="000000"/>
              </a:solidFill>
              <a:latin typeface="Arial"/>
              <a:ea typeface="Arial"/>
              <a:cs typeface="Arial"/>
              <a:sym typeface="Arial"/>
            </a:endParaRPr>
          </a:p>
          <a:p>
            <a:pPr indent="0" lvl="0" marL="457200" rtl="0" algn="l">
              <a:spcBef>
                <a:spcPts val="0"/>
              </a:spcBef>
              <a:spcAft>
                <a:spcPts val="0"/>
              </a:spcAft>
              <a:buNone/>
            </a:pPr>
            <a:r>
              <a:rPr lang="en" sz="1400">
                <a:solidFill>
                  <a:srgbClr val="000000"/>
                </a:solidFill>
                <a:latin typeface="Arial"/>
                <a:ea typeface="Arial"/>
                <a:cs typeface="Arial"/>
                <a:sym typeface="Arial"/>
              </a:rPr>
              <a:t>health (interferes with 8-9 hours of sleep, “real life” activities, etc.)</a:t>
            </a:r>
            <a:endParaRPr sz="1400">
              <a:solidFill>
                <a:srgbClr val="000000"/>
              </a:solidFill>
              <a:latin typeface="Arial"/>
              <a:ea typeface="Arial"/>
              <a:cs typeface="Arial"/>
              <a:sym typeface="Arial"/>
            </a:endParaRPr>
          </a:p>
          <a:p>
            <a:pPr indent="0" lvl="0" marL="45720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AutoNum type="arabicPeriod"/>
            </a:pPr>
            <a:r>
              <a:rPr lang="en" sz="1400">
                <a:solidFill>
                  <a:srgbClr val="000000"/>
                </a:solidFill>
                <a:latin typeface="Arial"/>
                <a:ea typeface="Arial"/>
                <a:cs typeface="Arial"/>
                <a:sym typeface="Arial"/>
              </a:rPr>
              <a:t>Teach social media literacy skills over time through a series of </a:t>
            </a:r>
            <a:r>
              <a:rPr b="1" lang="en" sz="1400">
                <a:solidFill>
                  <a:srgbClr val="000000"/>
                </a:solidFill>
                <a:latin typeface="Arial"/>
                <a:ea typeface="Arial"/>
                <a:cs typeface="Arial"/>
                <a:sym typeface="Arial"/>
              </a:rPr>
              <a:t>discussions </a:t>
            </a:r>
            <a:r>
              <a:rPr lang="en" sz="1400">
                <a:solidFill>
                  <a:srgbClr val="000000"/>
                </a:solidFill>
                <a:latin typeface="Arial"/>
                <a:ea typeface="Arial"/>
                <a:cs typeface="Arial"/>
                <a:sym typeface="Arial"/>
              </a:rPr>
              <a:t>as they grow and technology changes, and let them know they can come to you for support or concerns. </a:t>
            </a:r>
            <a:endParaRPr sz="2100"/>
          </a:p>
        </p:txBody>
      </p:sp>
      <p:sp>
        <p:nvSpPr>
          <p:cNvPr id="240" name="Google Shape;240;p38"/>
          <p:cNvSpPr txBox="1"/>
          <p:nvPr/>
        </p:nvSpPr>
        <p:spPr>
          <a:xfrm>
            <a:off x="455400" y="922325"/>
            <a:ext cx="27858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hlinkClick r:id="rId3"/>
              </a:rPr>
              <a:t>From APA</a:t>
            </a:r>
            <a:endParaRPr b="1" sz="1800"/>
          </a:p>
        </p:txBody>
      </p:sp>
      <p:sp>
        <p:nvSpPr>
          <p:cNvPr id="241" name="Google Shape;241;p38"/>
          <p:cNvSpPr txBox="1"/>
          <p:nvPr/>
        </p:nvSpPr>
        <p:spPr>
          <a:xfrm>
            <a:off x="65050" y="4820400"/>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900">
                <a:solidFill>
                  <a:schemeClr val="dk2"/>
                </a:solidFill>
              </a:rPr>
              <a:t>Source: APA (2023)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311700" y="882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can I Help?: Substance Use</a:t>
            </a:r>
            <a:endParaRPr/>
          </a:p>
        </p:txBody>
      </p:sp>
      <p:pic>
        <p:nvPicPr>
          <p:cNvPr id="247" name="Google Shape;247;p39"/>
          <p:cNvPicPr preferRelativeResize="0"/>
          <p:nvPr/>
        </p:nvPicPr>
        <p:blipFill rotWithShape="1">
          <a:blip r:embed="rId3">
            <a:alphaModFix/>
          </a:blip>
          <a:srcRect b="19879" l="1940" r="1028" t="1701"/>
          <a:stretch/>
        </p:blipFill>
        <p:spPr>
          <a:xfrm>
            <a:off x="2023186" y="1001400"/>
            <a:ext cx="5097627" cy="4098250"/>
          </a:xfrm>
          <a:prstGeom prst="rect">
            <a:avLst/>
          </a:prstGeom>
          <a:noFill/>
          <a:ln>
            <a:noFill/>
          </a:ln>
        </p:spPr>
      </p:pic>
      <p:sp>
        <p:nvSpPr>
          <p:cNvPr id="248" name="Google Shape;248;p39"/>
          <p:cNvSpPr txBox="1"/>
          <p:nvPr/>
        </p:nvSpPr>
        <p:spPr>
          <a:xfrm>
            <a:off x="51150" y="4776550"/>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900">
                <a:solidFill>
                  <a:schemeClr val="dk2"/>
                </a:solidFill>
              </a:rPr>
              <a:t>Source: SAMHSA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311700" y="1346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Resources</a:t>
            </a:r>
            <a:endParaRPr/>
          </a:p>
        </p:txBody>
      </p:sp>
      <p:sp>
        <p:nvSpPr>
          <p:cNvPr id="254" name="Google Shape;254;p40"/>
          <p:cNvSpPr txBox="1"/>
          <p:nvPr>
            <p:ph idx="1" type="body"/>
          </p:nvPr>
        </p:nvSpPr>
        <p:spPr>
          <a:xfrm>
            <a:off x="311700" y="1039850"/>
            <a:ext cx="8520600" cy="352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Resource guide for local therapists and additional resources are available at tables up front</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Some brochures on talking with children and teens about substances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Laminated fliers with additional information you can look through </a:t>
            </a:r>
            <a:endParaRPr sz="1400">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i="1" lang="en">
                <a:solidFill>
                  <a:srgbClr val="000000"/>
                </a:solidFill>
                <a:latin typeface="Arial"/>
                <a:ea typeface="Arial"/>
                <a:cs typeface="Arial"/>
                <a:sym typeface="Arial"/>
              </a:rPr>
              <a:t>For those attending virtually - please reach out to Paul/Kara to get a copy.</a:t>
            </a:r>
            <a:endParaRPr i="1">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i="1" lang="en">
                <a:solidFill>
                  <a:srgbClr val="000000"/>
                </a:solidFill>
                <a:latin typeface="Arial"/>
                <a:ea typeface="Arial"/>
                <a:cs typeface="Arial"/>
                <a:sym typeface="Arial"/>
              </a:rPr>
              <a:t>Most, if not all, of these should be available for download on the website. </a:t>
            </a:r>
            <a:endParaRPr sz="14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a:t>
            </a:r>
            <a:r>
              <a:rPr b="1" lang="en" sz="1400">
                <a:solidFill>
                  <a:srgbClr val="000000"/>
                </a:solidFill>
                <a:latin typeface="Arial"/>
                <a:ea typeface="Arial"/>
                <a:cs typeface="Arial"/>
                <a:sym typeface="Arial"/>
              </a:rPr>
              <a:t>Substance Abuse and Mental Health Services Administration (</a:t>
            </a:r>
            <a:r>
              <a:rPr b="1" lang="en" sz="1400" u="sng">
                <a:solidFill>
                  <a:srgbClr val="000000"/>
                </a:solidFill>
                <a:latin typeface="Arial"/>
                <a:ea typeface="Arial"/>
                <a:cs typeface="Arial"/>
                <a:sym typeface="Arial"/>
                <a:hlinkClick r:id="rId3">
                  <a:extLst>
                    <a:ext uri="{A12FA001-AC4F-418D-AE19-62706E023703}">
                      <ahyp:hlinkClr val="tx"/>
                    </a:ext>
                  </a:extLst>
                </a:hlinkClick>
              </a:rPr>
              <a:t>SAMHSA</a:t>
            </a:r>
            <a:r>
              <a:rPr b="1" lang="en" sz="1400">
                <a:solidFill>
                  <a:srgbClr val="000000"/>
                </a:solidFill>
                <a:latin typeface="Arial"/>
                <a:ea typeface="Arial"/>
                <a:cs typeface="Arial"/>
                <a:sym typeface="Arial"/>
              </a:rPr>
              <a:t>)</a:t>
            </a:r>
            <a:r>
              <a:rPr lang="en" sz="1400">
                <a:solidFill>
                  <a:srgbClr val="000000"/>
                </a:solidFill>
                <a:latin typeface="Arial"/>
                <a:ea typeface="Arial"/>
                <a:cs typeface="Arial"/>
                <a:sym typeface="Arial"/>
              </a:rPr>
              <a:t> operates the National Helpline </a:t>
            </a:r>
            <a:r>
              <a:rPr lang="en" sz="1400" u="sng">
                <a:solidFill>
                  <a:srgbClr val="000000"/>
                </a:solidFill>
                <a:latin typeface="Arial"/>
                <a:ea typeface="Arial"/>
                <a:cs typeface="Arial"/>
                <a:sym typeface="Arial"/>
              </a:rPr>
              <a:t>1-800-662-HELP</a:t>
            </a:r>
            <a:r>
              <a:rPr lang="en" sz="1400">
                <a:solidFill>
                  <a:srgbClr val="000000"/>
                </a:solidFill>
                <a:latin typeface="Arial"/>
                <a:ea typeface="Arial"/>
                <a:cs typeface="Arial"/>
                <a:sym typeface="Arial"/>
              </a:rPr>
              <a:t> (4357). This is a free, confidential, 24/7, 365-day-a-year treatment referral and information service (in English and Spanish). SAMHSA has resources available online for </a:t>
            </a:r>
            <a:r>
              <a:rPr lang="en" sz="1400" u="sng">
                <a:solidFill>
                  <a:srgbClr val="000000"/>
                </a:solidFill>
                <a:latin typeface="Arial"/>
                <a:ea typeface="Arial"/>
                <a:cs typeface="Arial"/>
                <a:sym typeface="Arial"/>
                <a:hlinkClick r:id="rId4">
                  <a:extLst>
                    <a:ext uri="{A12FA001-AC4F-418D-AE19-62706E023703}">
                      <ahyp:hlinkClr val="tx"/>
                    </a:ext>
                  </a:extLst>
                </a:hlinkClick>
              </a:rPr>
              <a:t>families coping with mental and substance use disorders</a:t>
            </a:r>
            <a:r>
              <a:rPr lang="en" sz="1400">
                <a:solidFill>
                  <a:srgbClr val="000000"/>
                </a:solidFill>
                <a:latin typeface="Arial"/>
                <a:ea typeface="Arial"/>
                <a:cs typeface="Arial"/>
                <a:sym typeface="Arial"/>
              </a:rPr>
              <a:t> and also provides a confidential online </a:t>
            </a:r>
            <a:r>
              <a:rPr lang="en" sz="1400" u="sng">
                <a:solidFill>
                  <a:srgbClr val="000000"/>
                </a:solidFill>
                <a:latin typeface="Arial"/>
                <a:ea typeface="Arial"/>
                <a:cs typeface="Arial"/>
                <a:sym typeface="Arial"/>
                <a:hlinkClick r:id="rId5">
                  <a:extLst>
                    <a:ext uri="{A12FA001-AC4F-418D-AE19-62706E023703}">
                      <ahyp:hlinkClr val="tx"/>
                    </a:ext>
                  </a:extLst>
                </a:hlinkClick>
              </a:rPr>
              <a:t>treatment locator</a:t>
            </a:r>
            <a:r>
              <a:rPr lang="en" sz="1400">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If you or someone you know is in crisis:</a:t>
            </a:r>
            <a:endParaRPr sz="1400">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Call or text </a:t>
            </a:r>
            <a:r>
              <a:rPr b="1" lang="en">
                <a:solidFill>
                  <a:srgbClr val="000000"/>
                </a:solidFill>
                <a:latin typeface="Arial"/>
                <a:ea typeface="Arial"/>
                <a:cs typeface="Arial"/>
                <a:sym typeface="Arial"/>
              </a:rPr>
              <a:t>988</a:t>
            </a:r>
            <a:r>
              <a:rPr lang="en">
                <a:solidFill>
                  <a:srgbClr val="000000"/>
                </a:solidFill>
                <a:latin typeface="Arial"/>
                <a:ea typeface="Arial"/>
                <a:cs typeface="Arial"/>
                <a:sym typeface="Arial"/>
              </a:rPr>
              <a:t> anytime to reach the Suicide and Crisis Lifeline</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Text</a:t>
            </a:r>
            <a:r>
              <a:rPr b="1" lang="en">
                <a:solidFill>
                  <a:srgbClr val="000000"/>
                </a:solidFill>
                <a:latin typeface="Arial"/>
                <a:ea typeface="Arial"/>
                <a:cs typeface="Arial"/>
                <a:sym typeface="Arial"/>
              </a:rPr>
              <a:t> HOME to 741741</a:t>
            </a:r>
            <a:r>
              <a:rPr lang="en">
                <a:solidFill>
                  <a:srgbClr val="000000"/>
                </a:solidFill>
                <a:latin typeface="Arial"/>
                <a:ea typeface="Arial"/>
                <a:cs typeface="Arial"/>
                <a:sym typeface="Arial"/>
              </a:rPr>
              <a:t> to reach the Crisis Text Line</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Trevor Project suicide hotline for LGBTQ+ youth: Text </a:t>
            </a:r>
            <a:r>
              <a:rPr b="1" lang="en">
                <a:solidFill>
                  <a:srgbClr val="000000"/>
                </a:solidFill>
                <a:latin typeface="Arial"/>
                <a:ea typeface="Arial"/>
                <a:cs typeface="Arial"/>
                <a:sym typeface="Arial"/>
              </a:rPr>
              <a:t>START to 678678</a:t>
            </a:r>
            <a:r>
              <a:rPr lang="en">
                <a:solidFill>
                  <a:srgbClr val="000000"/>
                </a:solidFill>
                <a:latin typeface="Arial"/>
                <a:ea typeface="Arial"/>
                <a:cs typeface="Arial"/>
                <a:sym typeface="Arial"/>
              </a:rPr>
              <a:t> or call 1-866-488-7386</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Call </a:t>
            </a:r>
            <a:r>
              <a:rPr b="1" lang="en">
                <a:solidFill>
                  <a:srgbClr val="000000"/>
                </a:solidFill>
                <a:latin typeface="Arial"/>
                <a:ea typeface="Arial"/>
                <a:cs typeface="Arial"/>
                <a:sym typeface="Arial"/>
              </a:rPr>
              <a:t>911 </a:t>
            </a:r>
            <a:r>
              <a:rPr lang="en">
                <a:solidFill>
                  <a:srgbClr val="000000"/>
                </a:solidFill>
                <a:latin typeface="Arial"/>
                <a:ea typeface="Arial"/>
                <a:cs typeface="Arial"/>
                <a:sym typeface="Arial"/>
              </a:rPr>
              <a:t>or go to local emergency department</a:t>
            </a:r>
            <a:endParaRPr>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Activity</a:t>
            </a:r>
            <a:endParaRPr/>
          </a:p>
        </p:txBody>
      </p:sp>
      <p:sp>
        <p:nvSpPr>
          <p:cNvPr id="260" name="Google Shape;260;p4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00"/>
                </a:solidFill>
                <a:latin typeface="Arial"/>
                <a:ea typeface="Arial"/>
                <a:cs typeface="Arial"/>
                <a:sym typeface="Arial"/>
              </a:rPr>
              <a:t>Use the Question and Answer handouts to generate conversation here or at home.</a:t>
            </a:r>
            <a:endParaRPr sz="1200">
              <a:solidFill>
                <a:srgbClr val="000000"/>
              </a:solidFill>
              <a:latin typeface="Arial"/>
              <a:ea typeface="Arial"/>
              <a:cs typeface="Arial"/>
              <a:sym typeface="Arial"/>
            </a:endParaRPr>
          </a:p>
          <a:p>
            <a:pPr indent="0" lvl="0" marL="0" rtl="0" algn="l">
              <a:spcBef>
                <a:spcPts val="1600"/>
              </a:spcBef>
              <a:spcAft>
                <a:spcPts val="0"/>
              </a:spcAft>
              <a:buNone/>
            </a:pPr>
            <a:r>
              <a:rPr lang="en">
                <a:solidFill>
                  <a:srgbClr val="000000"/>
                </a:solidFill>
                <a:latin typeface="Arial"/>
                <a:ea typeface="Arial"/>
                <a:cs typeface="Arial"/>
                <a:sym typeface="Arial"/>
              </a:rPr>
              <a:t>Q &amp; A on Social Media Use</a:t>
            </a:r>
            <a:endParaRPr>
              <a:solidFill>
                <a:srgbClr val="000000"/>
              </a:solidFill>
              <a:latin typeface="Arial"/>
              <a:ea typeface="Arial"/>
              <a:cs typeface="Arial"/>
              <a:sym typeface="Arial"/>
            </a:endParaRPr>
          </a:p>
          <a:p>
            <a:pPr indent="0" lvl="0" marL="0" rtl="0" algn="l">
              <a:spcBef>
                <a:spcPts val="1600"/>
              </a:spcBef>
              <a:spcAft>
                <a:spcPts val="0"/>
              </a:spcAft>
              <a:buNone/>
            </a:pPr>
            <a:r>
              <a:rPr lang="en">
                <a:solidFill>
                  <a:srgbClr val="000000"/>
                </a:solidFill>
                <a:latin typeface="Arial"/>
                <a:ea typeface="Arial"/>
                <a:cs typeface="Arial"/>
                <a:sym typeface="Arial"/>
              </a:rPr>
              <a:t>Q &amp; A on Drug Use</a:t>
            </a:r>
            <a:endParaRPr>
              <a:solidFill>
                <a:srgbClr val="000000"/>
              </a:solidFill>
              <a:latin typeface="Arial"/>
              <a:ea typeface="Arial"/>
              <a:cs typeface="Arial"/>
              <a:sym typeface="Arial"/>
            </a:endParaRPr>
          </a:p>
          <a:p>
            <a:pPr indent="0" lvl="0" marL="0" rtl="0" algn="l">
              <a:spcBef>
                <a:spcPts val="1600"/>
              </a:spcBef>
              <a:spcAft>
                <a:spcPts val="0"/>
              </a:spcAft>
              <a:buNone/>
            </a:pPr>
            <a:r>
              <a:rPr lang="en">
                <a:solidFill>
                  <a:srgbClr val="000000"/>
                </a:solidFill>
                <a:latin typeface="Arial"/>
                <a:ea typeface="Arial"/>
                <a:cs typeface="Arial"/>
                <a:sym typeface="Arial"/>
              </a:rPr>
              <a:t>Family Values and Contracts</a:t>
            </a:r>
            <a:endParaRPr>
              <a:solidFill>
                <a:srgbClr val="000000"/>
              </a:solidFill>
              <a:latin typeface="Arial"/>
              <a:ea typeface="Arial"/>
              <a:cs typeface="Arial"/>
              <a:sym typeface="Arial"/>
            </a:endParaRPr>
          </a:p>
          <a:p>
            <a:pPr indent="0" lvl="0" marL="0" rtl="0" algn="l">
              <a:spcBef>
                <a:spcPts val="1600"/>
              </a:spcBef>
              <a:spcAft>
                <a:spcPts val="1600"/>
              </a:spcAft>
              <a:buNone/>
            </a:pPr>
            <a:r>
              <a:rPr lang="en">
                <a:solidFill>
                  <a:srgbClr val="000000"/>
                </a:solidFill>
                <a:latin typeface="Arial"/>
                <a:ea typeface="Arial"/>
                <a:cs typeface="Arial"/>
                <a:sym typeface="Arial"/>
              </a:rPr>
              <a:t>How to Talk to your Children and Teens</a:t>
            </a:r>
            <a:endParaRPr>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Addiction</a:t>
            </a:r>
            <a:endParaRPr/>
          </a:p>
        </p:txBody>
      </p:sp>
      <p:sp>
        <p:nvSpPr>
          <p:cNvPr id="69" name="Google Shape;69;p15"/>
          <p:cNvSpPr txBox="1"/>
          <p:nvPr>
            <p:ph idx="1" type="subTitle"/>
          </p:nvPr>
        </p:nvSpPr>
        <p:spPr>
          <a:xfrm>
            <a:off x="311700" y="3604850"/>
            <a:ext cx="8520600" cy="7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600">
                <a:latin typeface="Arial"/>
                <a:ea typeface="Arial"/>
                <a:cs typeface="Arial"/>
                <a:sym typeface="Arial"/>
              </a:rPr>
              <a:t>LUMC Mental Health Series</a:t>
            </a:r>
            <a:endParaRPr i="1" sz="1600">
              <a:latin typeface="Arial"/>
              <a:ea typeface="Arial"/>
              <a:cs typeface="Arial"/>
              <a:sym typeface="Arial"/>
            </a:endParaRPr>
          </a:p>
          <a:p>
            <a:pPr indent="0" lvl="0" marL="0" rtl="0" algn="l">
              <a:spcBef>
                <a:spcPts val="0"/>
              </a:spcBef>
              <a:spcAft>
                <a:spcPts val="0"/>
              </a:spcAft>
              <a:buNone/>
            </a:pPr>
            <a:r>
              <a:rPr i="1" lang="en" sz="1600">
                <a:latin typeface="Arial"/>
                <a:ea typeface="Arial"/>
                <a:cs typeface="Arial"/>
                <a:sym typeface="Arial"/>
              </a:rPr>
              <a:t>February 23, 2025</a:t>
            </a:r>
            <a:endParaRPr i="1" sz="16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“Addiction”?</a:t>
            </a:r>
            <a:endParaRPr/>
          </a:p>
        </p:txBody>
      </p:sp>
      <p:sp>
        <p:nvSpPr>
          <p:cNvPr id="75" name="Google Shape;75;p16"/>
          <p:cNvSpPr txBox="1"/>
          <p:nvPr>
            <p:ph idx="1" type="body"/>
          </p:nvPr>
        </p:nvSpPr>
        <p:spPr>
          <a:xfrm>
            <a:off x="311700" y="1228675"/>
            <a:ext cx="4260300" cy="2449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b="1" lang="en" sz="1300">
                <a:solidFill>
                  <a:srgbClr val="000000"/>
                </a:solidFill>
                <a:latin typeface="Arial"/>
                <a:ea typeface="Arial"/>
                <a:cs typeface="Arial"/>
                <a:sym typeface="Arial"/>
              </a:rPr>
              <a:t>Addiction </a:t>
            </a:r>
            <a:r>
              <a:rPr lang="en" sz="1100">
                <a:solidFill>
                  <a:srgbClr val="000000"/>
                </a:solidFill>
                <a:latin typeface="Arial"/>
                <a:ea typeface="Arial"/>
                <a:cs typeface="Arial"/>
                <a:sym typeface="Arial"/>
              </a:rPr>
              <a:t>is a state of psychological and/or physical dependence on the use of drugs or other substances, such as alcohol, or on activities or behaviors, such as sex, exercise, and gambling.</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en" sz="1300">
                <a:solidFill>
                  <a:srgbClr val="000000"/>
                </a:solidFill>
                <a:latin typeface="Arial"/>
                <a:ea typeface="Arial"/>
                <a:cs typeface="Arial"/>
                <a:sym typeface="Arial"/>
              </a:rPr>
              <a:t>Substance use disorder</a:t>
            </a:r>
            <a:r>
              <a:rPr lang="en" sz="1300">
                <a:solidFill>
                  <a:srgbClr val="000000"/>
                </a:solidFill>
                <a:latin typeface="Arial"/>
                <a:ea typeface="Arial"/>
                <a:cs typeface="Arial"/>
                <a:sym typeface="Arial"/>
              </a:rPr>
              <a:t> </a:t>
            </a:r>
            <a:r>
              <a:rPr lang="en" sz="1100">
                <a:solidFill>
                  <a:srgbClr val="000000"/>
                </a:solidFill>
                <a:latin typeface="Arial"/>
                <a:ea typeface="Arial"/>
                <a:cs typeface="Arial"/>
                <a:sym typeface="Arial"/>
              </a:rPr>
              <a:t>is a cluster of physiological, behavioral, and cognitive symptoms associated with the continued use of substances despite substance-related problems, distress, and/or impairment, such as impaired control and risky use.</a:t>
            </a:r>
            <a:endParaRPr sz="1100">
              <a:solidFill>
                <a:srgbClr val="000000"/>
              </a:solidFill>
              <a:latin typeface="Arial"/>
              <a:ea typeface="Arial"/>
              <a:cs typeface="Arial"/>
              <a:sym typeface="Arial"/>
            </a:endParaRPr>
          </a:p>
        </p:txBody>
      </p:sp>
      <p:pic>
        <p:nvPicPr>
          <p:cNvPr id="76" name="Google Shape;76;p16"/>
          <p:cNvPicPr preferRelativeResize="0"/>
          <p:nvPr/>
        </p:nvPicPr>
        <p:blipFill>
          <a:blip r:embed="rId3">
            <a:alphaModFix/>
          </a:blip>
          <a:stretch>
            <a:fillRect/>
          </a:stretch>
        </p:blipFill>
        <p:spPr>
          <a:xfrm>
            <a:off x="4724400" y="1246250"/>
            <a:ext cx="4267200" cy="2839627"/>
          </a:xfrm>
          <a:prstGeom prst="rect">
            <a:avLst/>
          </a:prstGeom>
          <a:noFill/>
          <a:ln>
            <a:noFill/>
          </a:ln>
        </p:spPr>
      </p:pic>
      <p:sp>
        <p:nvSpPr>
          <p:cNvPr id="77" name="Google Shape;77;p16"/>
          <p:cNvSpPr txBox="1"/>
          <p:nvPr/>
        </p:nvSpPr>
        <p:spPr>
          <a:xfrm>
            <a:off x="311700" y="4786150"/>
            <a:ext cx="3134100" cy="21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2"/>
                </a:solidFill>
              </a:rPr>
              <a:t>Adapted from the </a:t>
            </a:r>
            <a:r>
              <a:rPr i="1" lang="en" sz="1000" u="sng">
                <a:solidFill>
                  <a:schemeClr val="dk2"/>
                </a:solidFill>
                <a:hlinkClick r:id="rId4">
                  <a:extLst>
                    <a:ext uri="{A12FA001-AC4F-418D-AE19-62706E023703}">
                      <ahyp:hlinkClr val="tx"/>
                    </a:ext>
                  </a:extLst>
                </a:hlinkClick>
              </a:rPr>
              <a:t>APA Dictionary of Psychology</a:t>
            </a:r>
            <a:endParaRPr i="1" sz="1100">
              <a:solidFill>
                <a:schemeClr val="dk2"/>
              </a:solidFill>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549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Definitions </a:t>
            </a:r>
            <a:endParaRPr/>
          </a:p>
        </p:txBody>
      </p:sp>
      <p:sp>
        <p:nvSpPr>
          <p:cNvPr id="83" name="Google Shape;83;p17"/>
          <p:cNvSpPr txBox="1"/>
          <p:nvPr>
            <p:ph idx="1" type="body"/>
          </p:nvPr>
        </p:nvSpPr>
        <p:spPr>
          <a:xfrm>
            <a:off x="311700" y="855900"/>
            <a:ext cx="4909500" cy="39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0000"/>
                </a:solidFill>
                <a:latin typeface="Arial"/>
                <a:ea typeface="Arial"/>
                <a:cs typeface="Arial"/>
                <a:sym typeface="Arial"/>
              </a:rPr>
              <a:t>According to the DSM-5-TR</a:t>
            </a:r>
            <a:r>
              <a:rPr lang="en" sz="1100">
                <a:solidFill>
                  <a:srgbClr val="000000"/>
                </a:solidFill>
                <a:latin typeface="Arial"/>
                <a:ea typeface="Arial"/>
                <a:cs typeface="Arial"/>
                <a:sym typeface="Arial"/>
              </a:rPr>
              <a:t> (the manual that psychologists use to diagnose disorders):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“Addiction”</a:t>
            </a:r>
            <a:r>
              <a:rPr lang="en" sz="1100">
                <a:solidFill>
                  <a:srgbClr val="000000"/>
                </a:solidFill>
                <a:latin typeface="Arial"/>
                <a:ea typeface="Arial"/>
                <a:cs typeface="Arial"/>
                <a:sym typeface="Arial"/>
              </a:rPr>
              <a:t> is not used due to negative connotations that can prevent people from seeking help.</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“Substance use disorder”</a:t>
            </a:r>
            <a:r>
              <a:rPr lang="en" sz="1100">
                <a:solidFill>
                  <a:srgbClr val="000000"/>
                </a:solidFill>
                <a:latin typeface="Arial"/>
                <a:ea typeface="Arial"/>
                <a:cs typeface="Arial"/>
                <a:sym typeface="Arial"/>
              </a:rPr>
              <a:t> applies to 10 separate classes of drugs: alcohol; caffeine; cannabis; hallucinogens; inhalants; opioids; sedatives, hypnotics; stimulants; and tobacco.</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All drugs that are taken in excess directly activate the brain reward systems.</a:t>
            </a:r>
            <a:endParaRPr i="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“Gambling disorder”</a:t>
            </a:r>
            <a:r>
              <a:rPr lang="en" sz="1100">
                <a:solidFill>
                  <a:srgbClr val="000000"/>
                </a:solidFill>
                <a:latin typeface="Arial"/>
                <a:ea typeface="Arial"/>
                <a:cs typeface="Arial"/>
                <a:sym typeface="Arial"/>
              </a:rPr>
              <a:t>  evidence that gambling behaviors activate reward systems similar to those activated by drugs of abuse and that produce some behavioral symptoms that resemble those of SUDs.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“Internet gaming disorder” </a:t>
            </a:r>
            <a:r>
              <a:rPr lang="en" sz="1100">
                <a:solidFill>
                  <a:srgbClr val="000000"/>
                </a:solidFill>
                <a:latin typeface="Arial"/>
                <a:ea typeface="Arial"/>
                <a:cs typeface="Arial"/>
                <a:sym typeface="Arial"/>
              </a:rPr>
              <a:t>is included as a condition for further study due to the need for further research.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“Behavioral addictions”</a:t>
            </a:r>
            <a:r>
              <a:rPr lang="en" sz="1100">
                <a:solidFill>
                  <a:srgbClr val="000000"/>
                </a:solidFill>
                <a:latin typeface="Arial"/>
                <a:ea typeface="Arial"/>
                <a:cs typeface="Arial"/>
                <a:sym typeface="Arial"/>
              </a:rPr>
              <a:t> </a:t>
            </a:r>
            <a:r>
              <a:rPr i="1" lang="en" sz="1100">
                <a:solidFill>
                  <a:srgbClr val="000000"/>
                </a:solidFill>
                <a:latin typeface="Arial"/>
                <a:ea typeface="Arial"/>
                <a:cs typeface="Arial"/>
                <a:sym typeface="Arial"/>
              </a:rPr>
              <a:t>(sex, exercise, shopping, phone use)</a:t>
            </a:r>
            <a:r>
              <a:rPr lang="en" sz="1100">
                <a:solidFill>
                  <a:srgbClr val="000000"/>
                </a:solidFill>
                <a:latin typeface="Arial"/>
                <a:ea typeface="Arial"/>
                <a:cs typeface="Arial"/>
                <a:sym typeface="Arial"/>
              </a:rPr>
              <a:t> are not included because the research is less clear.</a:t>
            </a:r>
            <a:endParaRPr sz="1100">
              <a:solidFill>
                <a:srgbClr val="000000"/>
              </a:solidFill>
              <a:latin typeface="Arial"/>
              <a:ea typeface="Arial"/>
              <a:cs typeface="Arial"/>
              <a:sym typeface="Arial"/>
            </a:endParaRPr>
          </a:p>
        </p:txBody>
      </p:sp>
      <p:pic>
        <p:nvPicPr>
          <p:cNvPr id="84" name="Google Shape;84;p17"/>
          <p:cNvPicPr preferRelativeResize="0"/>
          <p:nvPr/>
        </p:nvPicPr>
        <p:blipFill>
          <a:blip r:embed="rId3">
            <a:alphaModFix/>
          </a:blip>
          <a:stretch>
            <a:fillRect/>
          </a:stretch>
        </p:blipFill>
        <p:spPr>
          <a:xfrm>
            <a:off x="5394000" y="1363338"/>
            <a:ext cx="3618000" cy="2416824"/>
          </a:xfrm>
          <a:prstGeom prst="rect">
            <a:avLst/>
          </a:prstGeom>
          <a:noFill/>
          <a:ln>
            <a:noFill/>
          </a:ln>
        </p:spPr>
      </p:pic>
      <p:sp>
        <p:nvSpPr>
          <p:cNvPr id="85" name="Google Shape;85;p17"/>
          <p:cNvSpPr txBox="1"/>
          <p:nvPr/>
        </p:nvSpPr>
        <p:spPr>
          <a:xfrm>
            <a:off x="311700" y="4832050"/>
            <a:ext cx="3702900" cy="21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2"/>
                </a:solidFill>
              </a:rPr>
              <a:t>Source: American Psychiatric Association (2022)</a:t>
            </a:r>
            <a:endParaRPr sz="1000">
              <a:solidFill>
                <a:schemeClr val="dk2"/>
              </a:solidFill>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8"/>
          <p:cNvPicPr preferRelativeResize="0"/>
          <p:nvPr/>
        </p:nvPicPr>
        <p:blipFill rotWithShape="1">
          <a:blip r:embed="rId3">
            <a:alphaModFix/>
          </a:blip>
          <a:srcRect b="0" l="0" r="-9027" t="-4318"/>
          <a:stretch/>
        </p:blipFill>
        <p:spPr>
          <a:xfrm>
            <a:off x="1349738" y="286563"/>
            <a:ext cx="6444526" cy="4570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Substance Use Disorder</a:t>
            </a:r>
            <a:endParaRPr/>
          </a:p>
        </p:txBody>
      </p:sp>
      <p:sp>
        <p:nvSpPr>
          <p:cNvPr id="96" name="Google Shape;96;p19"/>
          <p:cNvSpPr txBox="1"/>
          <p:nvPr>
            <p:ph idx="1" type="body"/>
          </p:nvPr>
        </p:nvSpPr>
        <p:spPr>
          <a:xfrm>
            <a:off x="311700" y="1228675"/>
            <a:ext cx="4260300" cy="3340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The essential feature is a cluster of </a:t>
            </a:r>
            <a:r>
              <a:rPr b="1" lang="en" sz="1100">
                <a:solidFill>
                  <a:srgbClr val="000000"/>
                </a:solidFill>
                <a:latin typeface="Arial"/>
                <a:ea typeface="Arial"/>
                <a:cs typeface="Arial"/>
                <a:sym typeface="Arial"/>
              </a:rPr>
              <a:t>cognitive</a:t>
            </a:r>
            <a:r>
              <a:rPr lang="en" sz="1100">
                <a:solidFill>
                  <a:srgbClr val="000000"/>
                </a:solidFill>
                <a:latin typeface="Arial"/>
                <a:ea typeface="Arial"/>
                <a:cs typeface="Arial"/>
                <a:sym typeface="Arial"/>
              </a:rPr>
              <a:t>, </a:t>
            </a:r>
            <a:r>
              <a:rPr b="1" lang="en" sz="1100">
                <a:solidFill>
                  <a:srgbClr val="000000"/>
                </a:solidFill>
                <a:latin typeface="Arial"/>
                <a:ea typeface="Arial"/>
                <a:cs typeface="Arial"/>
                <a:sym typeface="Arial"/>
              </a:rPr>
              <a:t>behavioral</a:t>
            </a:r>
            <a:r>
              <a:rPr lang="en" sz="1100">
                <a:solidFill>
                  <a:srgbClr val="000000"/>
                </a:solidFill>
                <a:latin typeface="Arial"/>
                <a:ea typeface="Arial"/>
                <a:cs typeface="Arial"/>
                <a:sym typeface="Arial"/>
              </a:rPr>
              <a:t>, and </a:t>
            </a:r>
            <a:r>
              <a:rPr b="1" lang="en" sz="1100">
                <a:solidFill>
                  <a:srgbClr val="000000"/>
                </a:solidFill>
                <a:latin typeface="Arial"/>
                <a:ea typeface="Arial"/>
                <a:cs typeface="Arial"/>
                <a:sym typeface="Arial"/>
              </a:rPr>
              <a:t>physiological </a:t>
            </a:r>
            <a:r>
              <a:rPr lang="en" sz="1100">
                <a:solidFill>
                  <a:srgbClr val="000000"/>
                </a:solidFill>
                <a:latin typeface="Arial"/>
                <a:ea typeface="Arial"/>
                <a:cs typeface="Arial"/>
                <a:sym typeface="Arial"/>
              </a:rPr>
              <a:t>symptoms indicating that the person continues to use the substance despite </a:t>
            </a:r>
            <a:r>
              <a:rPr b="1" lang="en" sz="1100">
                <a:solidFill>
                  <a:srgbClr val="000000"/>
                </a:solidFill>
                <a:latin typeface="Arial"/>
                <a:ea typeface="Arial"/>
                <a:cs typeface="Arial"/>
                <a:sym typeface="Arial"/>
              </a:rPr>
              <a:t>significant </a:t>
            </a:r>
            <a:r>
              <a:rPr lang="en" sz="1100">
                <a:solidFill>
                  <a:srgbClr val="000000"/>
                </a:solidFill>
                <a:latin typeface="Arial"/>
                <a:ea typeface="Arial"/>
                <a:cs typeface="Arial"/>
                <a:sym typeface="Arial"/>
              </a:rPr>
              <a:t>substance-related </a:t>
            </a:r>
            <a:r>
              <a:rPr b="1" lang="en" sz="1100">
                <a:solidFill>
                  <a:srgbClr val="000000"/>
                </a:solidFill>
                <a:latin typeface="Arial"/>
                <a:ea typeface="Arial"/>
                <a:cs typeface="Arial"/>
                <a:sym typeface="Arial"/>
              </a:rPr>
              <a:t>problems</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It is a pattern of </a:t>
            </a:r>
            <a:r>
              <a:rPr i="1" lang="en" sz="1100">
                <a:solidFill>
                  <a:srgbClr val="000000"/>
                </a:solidFill>
                <a:latin typeface="Arial"/>
                <a:ea typeface="Arial"/>
                <a:cs typeface="Arial"/>
                <a:sym typeface="Arial"/>
              </a:rPr>
              <a:t>repetitive</a:t>
            </a:r>
            <a:r>
              <a:rPr i="1" lang="en" sz="1100">
                <a:solidFill>
                  <a:srgbClr val="000000"/>
                </a:solidFill>
                <a:latin typeface="Arial"/>
                <a:ea typeface="Arial"/>
                <a:cs typeface="Arial"/>
                <a:sym typeface="Arial"/>
              </a:rPr>
              <a:t> behavior that is </a:t>
            </a:r>
            <a:r>
              <a:rPr i="1" lang="en" sz="1100">
                <a:solidFill>
                  <a:srgbClr val="000000"/>
                </a:solidFill>
                <a:latin typeface="Arial"/>
                <a:ea typeface="Arial"/>
                <a:cs typeface="Arial"/>
                <a:sym typeface="Arial"/>
              </a:rPr>
              <a:t>unhealthy</a:t>
            </a:r>
            <a:r>
              <a:rPr i="1" lang="en" sz="1100">
                <a:solidFill>
                  <a:srgbClr val="000000"/>
                </a:solidFill>
                <a:latin typeface="Arial"/>
                <a:ea typeface="Arial"/>
                <a:cs typeface="Arial"/>
                <a:sym typeface="Arial"/>
              </a:rPr>
              <a:t> and maladaptive - these negative consequences are not enough for some people to stop these behaviors. </a:t>
            </a:r>
            <a:endParaRPr i="1"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i="1" lang="en" sz="1100">
                <a:solidFill>
                  <a:srgbClr val="000000"/>
                </a:solidFill>
                <a:latin typeface="Arial"/>
                <a:ea typeface="Arial"/>
                <a:cs typeface="Arial"/>
                <a:sym typeface="Arial"/>
              </a:rPr>
              <a:t>An important characteristic of SUDs is the underlying change in brain circuits that may persist beyond detoxification (repeated relapse and intense cravings when around cues).</a:t>
            </a:r>
            <a:endParaRPr i="1">
              <a:latin typeface="Arial"/>
              <a:ea typeface="Arial"/>
              <a:cs typeface="Arial"/>
              <a:sym typeface="Arial"/>
            </a:endParaRPr>
          </a:p>
        </p:txBody>
      </p:sp>
      <p:pic>
        <p:nvPicPr>
          <p:cNvPr id="97" name="Google Shape;97;p19"/>
          <p:cNvPicPr preferRelativeResize="0"/>
          <p:nvPr/>
        </p:nvPicPr>
        <p:blipFill>
          <a:blip r:embed="rId3">
            <a:alphaModFix/>
          </a:blip>
          <a:stretch>
            <a:fillRect/>
          </a:stretch>
        </p:blipFill>
        <p:spPr>
          <a:xfrm>
            <a:off x="4724400" y="730800"/>
            <a:ext cx="4260300" cy="4260300"/>
          </a:xfrm>
          <a:prstGeom prst="rect">
            <a:avLst/>
          </a:prstGeom>
          <a:noFill/>
          <a:ln>
            <a:noFill/>
          </a:ln>
        </p:spPr>
      </p:pic>
      <p:sp>
        <p:nvSpPr>
          <p:cNvPr id="98" name="Google Shape;98;p19"/>
          <p:cNvSpPr txBox="1"/>
          <p:nvPr/>
        </p:nvSpPr>
        <p:spPr>
          <a:xfrm>
            <a:off x="311700" y="4780200"/>
            <a:ext cx="3052500" cy="21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2"/>
                </a:solidFill>
              </a:rPr>
              <a:t>Source: American Psychiatric Association (2022)</a:t>
            </a:r>
            <a:endParaRPr sz="1000">
              <a:solidFill>
                <a:schemeClr val="dk2"/>
              </a:solidFill>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56250"/>
            <a:ext cx="77145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Internet Gaming Disorder</a:t>
            </a:r>
            <a:endParaRPr/>
          </a:p>
        </p:txBody>
      </p:sp>
      <p:sp>
        <p:nvSpPr>
          <p:cNvPr id="104" name="Google Shape;104;p20"/>
          <p:cNvSpPr txBox="1"/>
          <p:nvPr>
            <p:ph idx="1" type="body"/>
          </p:nvPr>
        </p:nvSpPr>
        <p:spPr>
          <a:xfrm>
            <a:off x="382675" y="733425"/>
            <a:ext cx="7950900" cy="4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000000"/>
                </a:solidFill>
                <a:latin typeface="Arial"/>
                <a:ea typeface="Arial"/>
                <a:cs typeface="Arial"/>
                <a:sym typeface="Arial"/>
              </a:rPr>
              <a:t>Significant impairment or distress as indicated by the following symptoms within a 12-month period. This is not intended to include social internet use or sexual internet sites.</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105" name="Google Shape;105;p20"/>
          <p:cNvPicPr preferRelativeResize="0"/>
          <p:nvPr/>
        </p:nvPicPr>
        <p:blipFill>
          <a:blip r:embed="rId3">
            <a:alphaModFix/>
          </a:blip>
          <a:stretch>
            <a:fillRect/>
          </a:stretch>
        </p:blipFill>
        <p:spPr>
          <a:xfrm>
            <a:off x="4955075" y="2147158"/>
            <a:ext cx="3071125" cy="2043694"/>
          </a:xfrm>
          <a:prstGeom prst="rect">
            <a:avLst/>
          </a:prstGeom>
          <a:noFill/>
          <a:ln>
            <a:noFill/>
          </a:ln>
        </p:spPr>
      </p:pic>
      <p:pic>
        <p:nvPicPr>
          <p:cNvPr id="106" name="Google Shape;106;p20"/>
          <p:cNvPicPr preferRelativeResize="0"/>
          <p:nvPr/>
        </p:nvPicPr>
        <p:blipFill>
          <a:blip r:embed="rId4">
            <a:alphaModFix/>
          </a:blip>
          <a:stretch>
            <a:fillRect/>
          </a:stretch>
        </p:blipFill>
        <p:spPr>
          <a:xfrm>
            <a:off x="969486" y="1218513"/>
            <a:ext cx="3507888" cy="3900951"/>
          </a:xfrm>
          <a:prstGeom prst="rect">
            <a:avLst/>
          </a:prstGeom>
          <a:noFill/>
          <a:ln>
            <a:noFill/>
          </a:ln>
        </p:spPr>
      </p:pic>
      <p:sp>
        <p:nvSpPr>
          <p:cNvPr id="107" name="Google Shape;107;p20"/>
          <p:cNvSpPr txBox="1"/>
          <p:nvPr/>
        </p:nvSpPr>
        <p:spPr>
          <a:xfrm>
            <a:off x="4955088" y="4226175"/>
            <a:ext cx="3071100" cy="677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900"/>
              <a:t>4.7% of people internationally meet these criteria (4.6% of adolescents age 10-19).</a:t>
            </a:r>
            <a:endParaRPr sz="900"/>
          </a:p>
          <a:p>
            <a:pPr indent="0" lvl="0" marL="0" rtl="0" algn="just">
              <a:lnSpc>
                <a:spcPct val="100000"/>
              </a:lnSpc>
              <a:spcBef>
                <a:spcPts val="1000"/>
              </a:spcBef>
              <a:spcAft>
                <a:spcPts val="0"/>
              </a:spcAft>
              <a:buNone/>
            </a:pPr>
            <a:r>
              <a:rPr lang="en" sz="900"/>
              <a:t>Higher rates among boys (6.8%) than girls (1.3%).</a:t>
            </a:r>
            <a:endParaRPr sz="900"/>
          </a:p>
        </p:txBody>
      </p:sp>
      <p:sp>
        <p:nvSpPr>
          <p:cNvPr id="108" name="Google Shape;108;p20"/>
          <p:cNvSpPr txBox="1"/>
          <p:nvPr/>
        </p:nvSpPr>
        <p:spPr>
          <a:xfrm>
            <a:off x="4955075" y="4903275"/>
            <a:ext cx="3702900" cy="21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900">
                <a:solidFill>
                  <a:schemeClr val="dk2"/>
                </a:solidFill>
              </a:rPr>
              <a:t>Source: American Psychiatric Association (2022)</a:t>
            </a:r>
            <a:endParaRPr sz="900">
              <a:solidFill>
                <a:schemeClr val="dk2"/>
              </a:solidFill>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Factors of Addiction</a:t>
            </a:r>
            <a:endParaRPr/>
          </a:p>
        </p:txBody>
      </p:sp>
      <p:sp>
        <p:nvSpPr>
          <p:cNvPr id="114" name="Google Shape;114;p21"/>
          <p:cNvSpPr txBox="1"/>
          <p:nvPr>
            <p:ph idx="1" type="body"/>
          </p:nvPr>
        </p:nvSpPr>
        <p:spPr>
          <a:xfrm>
            <a:off x="311700" y="1228675"/>
            <a:ext cx="5034000" cy="12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rial"/>
                <a:ea typeface="Arial"/>
                <a:cs typeface="Arial"/>
                <a:sym typeface="Arial"/>
              </a:rPr>
              <a:t>Addiction is caused by a combination</a:t>
            </a:r>
            <a:endParaRPr sz="2000">
              <a:solidFill>
                <a:srgbClr val="000000"/>
              </a:solidFill>
              <a:latin typeface="Arial"/>
              <a:ea typeface="Arial"/>
              <a:cs typeface="Arial"/>
              <a:sym typeface="Arial"/>
            </a:endParaRPr>
          </a:p>
          <a:p>
            <a:pPr indent="0" lvl="0" marL="0" rtl="0" algn="l">
              <a:spcBef>
                <a:spcPts val="0"/>
              </a:spcBef>
              <a:spcAft>
                <a:spcPts val="0"/>
              </a:spcAft>
              <a:buNone/>
            </a:pPr>
            <a:r>
              <a:rPr lang="en" sz="2000">
                <a:solidFill>
                  <a:srgbClr val="000000"/>
                </a:solidFill>
                <a:latin typeface="Arial"/>
                <a:ea typeface="Arial"/>
                <a:cs typeface="Arial"/>
                <a:sym typeface="Arial"/>
              </a:rPr>
              <a:t>of factors that affect the brain and a</a:t>
            </a:r>
            <a:endParaRPr sz="2000">
              <a:solidFill>
                <a:srgbClr val="000000"/>
              </a:solidFill>
              <a:latin typeface="Arial"/>
              <a:ea typeface="Arial"/>
              <a:cs typeface="Arial"/>
              <a:sym typeface="Arial"/>
            </a:endParaRPr>
          </a:p>
          <a:p>
            <a:pPr indent="0" lvl="0" marL="0" rtl="0" algn="l">
              <a:spcBef>
                <a:spcPts val="0"/>
              </a:spcBef>
              <a:spcAft>
                <a:spcPts val="0"/>
              </a:spcAft>
              <a:buNone/>
            </a:pPr>
            <a:r>
              <a:rPr lang="en" sz="2000">
                <a:solidFill>
                  <a:srgbClr val="000000"/>
                </a:solidFill>
                <a:latin typeface="Arial"/>
                <a:ea typeface="Arial"/>
                <a:cs typeface="Arial"/>
                <a:sym typeface="Arial"/>
              </a:rPr>
              <a:t>person's behavior.</a:t>
            </a:r>
            <a:endParaRPr sz="2000">
              <a:solidFill>
                <a:srgbClr val="000000"/>
              </a:solidFill>
              <a:latin typeface="Arial"/>
              <a:ea typeface="Arial"/>
              <a:cs typeface="Arial"/>
              <a:sym typeface="Arial"/>
            </a:endParaRPr>
          </a:p>
          <a:p>
            <a:pPr indent="0" lvl="0" marL="0" rtl="0" algn="l">
              <a:spcBef>
                <a:spcPts val="0"/>
              </a:spcBef>
              <a:spcAft>
                <a:spcPts val="1600"/>
              </a:spcAft>
              <a:buNone/>
            </a:pPr>
            <a:r>
              <a:t/>
            </a:r>
            <a:endParaRPr sz="2000">
              <a:latin typeface="Arial"/>
              <a:ea typeface="Arial"/>
              <a:cs typeface="Arial"/>
              <a:sym typeface="Arial"/>
            </a:endParaRPr>
          </a:p>
        </p:txBody>
      </p:sp>
      <p:pic>
        <p:nvPicPr>
          <p:cNvPr id="115" name="Google Shape;115;p21"/>
          <p:cNvPicPr preferRelativeResize="0"/>
          <p:nvPr/>
        </p:nvPicPr>
        <p:blipFill>
          <a:blip r:embed="rId3">
            <a:alphaModFix/>
          </a:blip>
          <a:stretch>
            <a:fillRect/>
          </a:stretch>
        </p:blipFill>
        <p:spPr>
          <a:xfrm>
            <a:off x="5345745" y="0"/>
            <a:ext cx="3829509" cy="5143498"/>
          </a:xfrm>
          <a:prstGeom prst="rect">
            <a:avLst/>
          </a:prstGeom>
          <a:noFill/>
          <a:ln>
            <a:noFill/>
          </a:ln>
        </p:spPr>
      </p:pic>
      <p:pic>
        <p:nvPicPr>
          <p:cNvPr id="116" name="Google Shape;116;p21"/>
          <p:cNvPicPr preferRelativeResize="0"/>
          <p:nvPr/>
        </p:nvPicPr>
        <p:blipFill>
          <a:blip r:embed="rId4">
            <a:alphaModFix/>
          </a:blip>
          <a:stretch>
            <a:fillRect/>
          </a:stretch>
        </p:blipFill>
        <p:spPr>
          <a:xfrm>
            <a:off x="1340825" y="2645400"/>
            <a:ext cx="2859801" cy="2022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